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794" r:id="rId2"/>
    <p:sldMasterId id="2147483810" r:id="rId3"/>
  </p:sldMasterIdLst>
  <p:notesMasterIdLst>
    <p:notesMasterId r:id="rId53"/>
  </p:notesMasterIdLst>
  <p:handoutMasterIdLst>
    <p:handoutMasterId r:id="rId54"/>
  </p:handoutMasterIdLst>
  <p:sldIdLst>
    <p:sldId id="351" r:id="rId4"/>
    <p:sldId id="350" r:id="rId5"/>
    <p:sldId id="433" r:id="rId6"/>
    <p:sldId id="476" r:id="rId7"/>
    <p:sldId id="475" r:id="rId8"/>
    <p:sldId id="352" r:id="rId9"/>
    <p:sldId id="448" r:id="rId10"/>
    <p:sldId id="449" r:id="rId11"/>
    <p:sldId id="450" r:id="rId12"/>
    <p:sldId id="451" r:id="rId13"/>
    <p:sldId id="452" r:id="rId14"/>
    <p:sldId id="453" r:id="rId15"/>
    <p:sldId id="454" r:id="rId16"/>
    <p:sldId id="455" r:id="rId17"/>
    <p:sldId id="477" r:id="rId18"/>
    <p:sldId id="456" r:id="rId19"/>
    <p:sldId id="457" r:id="rId20"/>
    <p:sldId id="458" r:id="rId21"/>
    <p:sldId id="467" r:id="rId22"/>
    <p:sldId id="459" r:id="rId23"/>
    <p:sldId id="447" r:id="rId24"/>
    <p:sldId id="353" r:id="rId25"/>
    <p:sldId id="435" r:id="rId26"/>
    <p:sldId id="436" r:id="rId27"/>
    <p:sldId id="437" r:id="rId28"/>
    <p:sldId id="439" r:id="rId29"/>
    <p:sldId id="438" r:id="rId30"/>
    <p:sldId id="440" r:id="rId31"/>
    <p:sldId id="441" r:id="rId32"/>
    <p:sldId id="442" r:id="rId33"/>
    <p:sldId id="443" r:id="rId34"/>
    <p:sldId id="444" r:id="rId35"/>
    <p:sldId id="445" r:id="rId36"/>
    <p:sldId id="446" r:id="rId37"/>
    <p:sldId id="460" r:id="rId38"/>
    <p:sldId id="461" r:id="rId39"/>
    <p:sldId id="462" r:id="rId40"/>
    <p:sldId id="463" r:id="rId41"/>
    <p:sldId id="464" r:id="rId42"/>
    <p:sldId id="465" r:id="rId43"/>
    <p:sldId id="466" r:id="rId44"/>
    <p:sldId id="468" r:id="rId45"/>
    <p:sldId id="469" r:id="rId46"/>
    <p:sldId id="473" r:id="rId47"/>
    <p:sldId id="474" r:id="rId48"/>
    <p:sldId id="470" r:id="rId49"/>
    <p:sldId id="471" r:id="rId50"/>
    <p:sldId id="472" r:id="rId51"/>
    <p:sldId id="35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5" userDrawn="1">
          <p15:clr>
            <a:srgbClr val="A4A3A4"/>
          </p15:clr>
        </p15:guide>
        <p15:guide id="2" pos="7101" userDrawn="1">
          <p15:clr>
            <a:srgbClr val="A4A3A4"/>
          </p15:clr>
        </p15:guide>
        <p15:guide id="4" pos="912" userDrawn="1">
          <p15:clr>
            <a:srgbClr val="A4A3A4"/>
          </p15:clr>
        </p15:guide>
        <p15:guide id="5" orient="horz" pos="1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D95"/>
    <a:srgbClr val="FDDEB1"/>
    <a:srgbClr val="FCD192"/>
    <a:srgbClr val="D5E2B8"/>
    <a:srgbClr val="CADBA5"/>
    <a:srgbClr val="7F9B3F"/>
    <a:srgbClr val="91B248"/>
    <a:srgbClr val="FFFFFF"/>
    <a:srgbClr val="D9D9D9"/>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49" autoAdjust="0"/>
    <p:restoredTop sz="94660"/>
  </p:normalViewPr>
  <p:slideViewPr>
    <p:cSldViewPr snapToGrid="0">
      <p:cViewPr varScale="1">
        <p:scale>
          <a:sx n="88" d="100"/>
          <a:sy n="88" d="100"/>
        </p:scale>
        <p:origin x="186" y="96"/>
      </p:cViewPr>
      <p:guideLst>
        <p:guide orient="horz" pos="3995"/>
        <p:guide pos="7101"/>
        <p:guide pos="912"/>
        <p:guide orient="horz" pos="1200"/>
      </p:guideLst>
    </p:cSldViewPr>
  </p:slideViewPr>
  <p:notesTextViewPr>
    <p:cViewPr>
      <p:scale>
        <a:sx n="1" d="1"/>
        <a:sy n="1" d="1"/>
      </p:scale>
      <p:origin x="0" y="0"/>
    </p:cViewPr>
  </p:notesTextViewPr>
  <p:sorterViewPr>
    <p:cViewPr>
      <p:scale>
        <a:sx n="50" d="100"/>
        <a:sy n="50" d="100"/>
      </p:scale>
      <p:origin x="0" y="-49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C7B397-57CE-49D8-9533-C24CF53B3F3C}" type="datetimeFigureOut">
              <a:rPr lang="en-US" smtClean="0"/>
              <a:t>6/3/2016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84E8EC-3548-47BC-B1FE-2F927388739F}" type="slidenum">
              <a:rPr lang="en-US" smtClean="0"/>
              <a:t>‹#›</a:t>
            </a:fld>
            <a:endParaRPr lang="en-US"/>
          </a:p>
        </p:txBody>
      </p:sp>
    </p:spTree>
    <p:extLst>
      <p:ext uri="{BB962C8B-B14F-4D97-AF65-F5344CB8AC3E}">
        <p14:creationId xmlns:p14="http://schemas.microsoft.com/office/powerpoint/2010/main" val="3738070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0BC7AC-A884-4A01-995B-F12F7B3C6665}" type="datetimeFigureOut">
              <a:rPr lang="en-US" smtClean="0"/>
              <a:t>6/3/2016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00B38-9AA4-4118-AED9-1277E0C9F138}" type="slidenum">
              <a:rPr lang="en-US" smtClean="0"/>
              <a:t>‹#›</a:t>
            </a:fld>
            <a:endParaRPr lang="en-US"/>
          </a:p>
        </p:txBody>
      </p:sp>
    </p:spTree>
    <p:extLst>
      <p:ext uri="{BB962C8B-B14F-4D97-AF65-F5344CB8AC3E}">
        <p14:creationId xmlns:p14="http://schemas.microsoft.com/office/powerpoint/2010/main" val="34901753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Làm</a:t>
            </a:r>
            <a:r>
              <a:rPr lang="en-US" baseline="0" smtClean="0"/>
              <a:t> navigator ở góc dưới bên trái</a:t>
            </a:r>
            <a:endParaRPr lang="en-US"/>
          </a:p>
        </p:txBody>
      </p:sp>
      <p:sp>
        <p:nvSpPr>
          <p:cNvPr id="4" name="Slide Number Placeholder 3"/>
          <p:cNvSpPr>
            <a:spLocks noGrp="1"/>
          </p:cNvSpPr>
          <p:nvPr>
            <p:ph type="sldNum" sz="quarter" idx="10"/>
          </p:nvPr>
        </p:nvSpPr>
        <p:spPr/>
        <p:txBody>
          <a:bodyPr/>
          <a:lstStyle/>
          <a:p>
            <a:pPr>
              <a:defRPr/>
            </a:pPr>
            <a:endParaRPr lang="en-US" sz="1800" kern="0">
              <a:solidFill>
                <a:sysClr val="windowText" lastClr="000000"/>
              </a:solidFill>
            </a:endParaRPr>
          </a:p>
        </p:txBody>
      </p:sp>
    </p:spTree>
    <p:extLst>
      <p:ext uri="{BB962C8B-B14F-4D97-AF65-F5344CB8AC3E}">
        <p14:creationId xmlns:p14="http://schemas.microsoft.com/office/powerpoint/2010/main" val="84772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t>4</a:t>
            </a:fld>
            <a:endParaRPr lang="en-US"/>
          </a:p>
        </p:txBody>
      </p:sp>
    </p:spTree>
    <p:extLst>
      <p:ext uri="{BB962C8B-B14F-4D97-AF65-F5344CB8AC3E}">
        <p14:creationId xmlns:p14="http://schemas.microsoft.com/office/powerpoint/2010/main" val="219762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t>7</a:t>
            </a:fld>
            <a:endParaRPr lang="en-US"/>
          </a:p>
        </p:txBody>
      </p:sp>
    </p:spTree>
    <p:extLst>
      <p:ext uri="{BB962C8B-B14F-4D97-AF65-F5344CB8AC3E}">
        <p14:creationId xmlns:p14="http://schemas.microsoft.com/office/powerpoint/2010/main" val="144432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1343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t>22</a:t>
            </a:fld>
            <a:endParaRPr lang="en-US"/>
          </a:p>
        </p:txBody>
      </p:sp>
    </p:spTree>
    <p:extLst>
      <p:ext uri="{BB962C8B-B14F-4D97-AF65-F5344CB8AC3E}">
        <p14:creationId xmlns:p14="http://schemas.microsoft.com/office/powerpoint/2010/main" val="85119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45810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644473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B00B38-9AA4-4118-AED9-1277E0C9F138}"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96728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986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0417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568043"/>
            <a:ext cx="10515600" cy="473506"/>
          </a:xfrm>
          <a:prstGeom prst="rect">
            <a:avLst/>
          </a:prstGeom>
        </p:spPr>
        <p:txBody>
          <a:bodyPr/>
          <a:lstStyle>
            <a:lvl1pPr algn="ctr">
              <a:defRPr/>
            </a:lvl1pPr>
          </a:lstStyle>
          <a:p>
            <a:r>
              <a:rPr lang="en-US" dirty="0"/>
              <a:t>Click to edit Master title style</a:t>
            </a:r>
            <a:endParaRPr lang="en-AU" dirty="0"/>
          </a:p>
        </p:txBody>
      </p:sp>
      <p:sp>
        <p:nvSpPr>
          <p:cNvPr id="8" name="Footer Placeholder 3"/>
          <p:cNvSpPr>
            <a:spLocks noGrp="1"/>
          </p:cNvSpPr>
          <p:nvPr>
            <p:ph type="ftr" sz="quarter" idx="11"/>
          </p:nvPr>
        </p:nvSpPr>
        <p:spPr>
          <a:xfrm>
            <a:off x="4038600" y="6397915"/>
            <a:ext cx="4114800" cy="365125"/>
          </a:xfrm>
          <a:prstGeom prst="rect">
            <a:avLst/>
          </a:prstGeom>
        </p:spPr>
        <p:txBody>
          <a:bodyPr/>
          <a:lstStyle>
            <a:lvl1pPr>
              <a:defRPr sz="1000">
                <a:solidFill>
                  <a:srgbClr val="FF4429"/>
                </a:solidFill>
              </a:defRPr>
            </a:lvl1pPr>
          </a:lstStyle>
          <a:p>
            <a:endParaRPr lang="en-AU" dirty="0"/>
          </a:p>
        </p:txBody>
      </p:sp>
      <p:sp>
        <p:nvSpPr>
          <p:cNvPr id="9" name="Slide Number Placeholder 4"/>
          <p:cNvSpPr>
            <a:spLocks noGrp="1"/>
          </p:cNvSpPr>
          <p:nvPr>
            <p:ph type="sldNum" sz="quarter" idx="12"/>
          </p:nvPr>
        </p:nvSpPr>
        <p:spPr>
          <a:xfrm>
            <a:off x="8991600" y="6397915"/>
            <a:ext cx="2881744" cy="365125"/>
          </a:xfrm>
          <a:prstGeom prst="rect">
            <a:avLst/>
          </a:prstGeom>
        </p:spPr>
        <p:txBody>
          <a:bodyPr/>
          <a:lstStyle>
            <a:lvl1pPr>
              <a:defRPr b="1">
                <a:solidFill>
                  <a:schemeClr val="tx1">
                    <a:lumMod val="50000"/>
                    <a:lumOff val="50000"/>
                  </a:schemeClr>
                </a:solidFill>
              </a:defRPr>
            </a:lvl1pPr>
          </a:lstStyle>
          <a:p>
            <a:fld id="{870C8D18-4AA2-4B61-82ED-E847FE7F510A}" type="slidenum">
              <a:rPr lang="en-AU" smtClean="0">
                <a:solidFill>
                  <a:prstClr val="black">
                    <a:lumMod val="50000"/>
                    <a:lumOff val="50000"/>
                  </a:prstClr>
                </a:solidFill>
              </a:rPr>
              <a:pPr/>
              <a:t>‹#›</a:t>
            </a:fld>
            <a:endParaRPr lang="en-AU" dirty="0">
              <a:solidFill>
                <a:prstClr val="black">
                  <a:lumMod val="50000"/>
                  <a:lumOff val="50000"/>
                </a:prstClr>
              </a:solidFill>
            </a:endParaRPr>
          </a:p>
        </p:txBody>
      </p:sp>
      <p:sp>
        <p:nvSpPr>
          <p:cNvPr id="10" name="Subtitle 2"/>
          <p:cNvSpPr>
            <a:spLocks noGrp="1"/>
          </p:cNvSpPr>
          <p:nvPr>
            <p:ph type="subTitle" idx="1"/>
          </p:nvPr>
        </p:nvSpPr>
        <p:spPr>
          <a:xfrm>
            <a:off x="838200" y="1055404"/>
            <a:ext cx="10515600" cy="288493"/>
          </a:xfrm>
          <a:prstGeom prst="rect">
            <a:avLst/>
          </a:prstGeo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2208365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ực Quan Credit">
    <p:spTree>
      <p:nvGrpSpPr>
        <p:cNvPr id="1" name=""/>
        <p:cNvGrpSpPr/>
        <p:nvPr/>
      </p:nvGrpSpPr>
      <p:grpSpPr>
        <a:xfrm>
          <a:off x="0" y="0"/>
          <a:ext cx="0" cy="0"/>
          <a:chOff x="0" y="0"/>
          <a:chExt cx="0" cy="0"/>
        </a:xfrm>
      </p:grpSpPr>
      <p:sp>
        <p:nvSpPr>
          <p:cNvPr id="6" name="Rectangle 5"/>
          <p:cNvSpPr/>
          <p:nvPr userDrawn="1"/>
        </p:nvSpPr>
        <p:spPr>
          <a:xfrm>
            <a:off x="139430" y="101015"/>
            <a:ext cx="11913141"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Bộ slide này là mẫu PowerPoint chất lượng cao được tải từ slidetrucquan.blogspot.com</a:t>
            </a:r>
          </a:p>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Đây là bản dùng thử miễn phí được trích từ bản đầy đủ của mẫu Kinh Doanh Thắng Lợi</a:t>
            </a:r>
          </a:p>
        </p:txBody>
      </p:sp>
      <p:sp>
        <p:nvSpPr>
          <p:cNvPr id="7" name="Rectangle 6"/>
          <p:cNvSpPr/>
          <p:nvPr userDrawn="1"/>
        </p:nvSpPr>
        <p:spPr>
          <a:xfrm>
            <a:off x="522989" y="708176"/>
            <a:ext cx="11146025"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4A62A"/>
                </a:solidFill>
                <a:latin typeface="Lato" panose="020F0502020204030203" pitchFamily="34" charset="0"/>
                <a:ea typeface="Lato" panose="020F0502020204030203" pitchFamily="34" charset="0"/>
                <a:cs typeface="Lato" panose="020F0502020204030203" pitchFamily="34" charset="0"/>
              </a:rPr>
              <a:t>So sánh giữa bản dùng thử với bản đầy đủ của mẫu Kinh Doanh Thắng Lợi</a:t>
            </a:r>
          </a:p>
        </p:txBody>
      </p:sp>
      <p:graphicFrame>
        <p:nvGraphicFramePr>
          <p:cNvPr id="12" name="Table 11"/>
          <p:cNvGraphicFramePr>
            <a:graphicFrameLocks noGrp="1"/>
          </p:cNvGraphicFramePr>
          <p:nvPr userDrawn="1">
            <p:extLst/>
          </p:nvPr>
        </p:nvGraphicFramePr>
        <p:xfrm>
          <a:off x="-22846" y="1347359"/>
          <a:ext cx="12237692" cy="5510641"/>
        </p:xfrm>
        <a:graphic>
          <a:graphicData uri="http://schemas.openxmlformats.org/drawingml/2006/table">
            <a:tbl>
              <a:tblPr firstRow="1" lastRow="1" bandRow="1">
                <a:tableStyleId>{00A15C55-8517-42AA-B614-E9B94910E393}</a:tableStyleId>
              </a:tblPr>
              <a:tblGrid>
                <a:gridCol w="6118846">
                  <a:extLst>
                    <a:ext uri="{9D8B030D-6E8A-4147-A177-3AD203B41FA5}">
                      <a16:colId xmlns:a16="http://schemas.microsoft.com/office/drawing/2014/main" xmlns="" val="2839807166"/>
                    </a:ext>
                  </a:extLst>
                </a:gridCol>
                <a:gridCol w="6118846">
                  <a:extLst>
                    <a:ext uri="{9D8B030D-6E8A-4147-A177-3AD203B41FA5}">
                      <a16:colId xmlns:a16="http://schemas.microsoft.com/office/drawing/2014/main" xmlns="" val="4161140366"/>
                    </a:ext>
                  </a:extLst>
                </a:gridCol>
              </a:tblGrid>
              <a:tr h="803382">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extLst>
                  <a:ext uri="{0D108BD9-81ED-4DB2-BD59-A6C34878D82A}">
                    <a16:rowId xmlns:a16="http://schemas.microsoft.com/office/drawing/2014/main" xmlns="" val="1930479203"/>
                  </a:ext>
                </a:extLst>
              </a:tr>
              <a:tr h="875036">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573964908"/>
                  </a:ext>
                </a:extLst>
              </a:tr>
              <a:tr h="875036">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4130640173"/>
                  </a:ext>
                </a:extLst>
              </a:tr>
              <a:tr h="1054068">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16375790"/>
                  </a:ext>
                </a:extLst>
              </a:tr>
              <a:tr h="976483">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512297463"/>
                  </a:ext>
                </a:extLst>
              </a:tr>
              <a:tr h="926636">
                <a:tc>
                  <a:txBody>
                    <a:bodyPr/>
                    <a:lstStyle/>
                    <a:p>
                      <a:pPr algn="ctr"/>
                      <a:endParaRPr lang="en-US" sz="3000" b="0" kern="120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tc>
                  <a:txBody>
                    <a:bodyPr/>
                    <a:lstStyle/>
                    <a:p>
                      <a:pPr algn="ctr"/>
                      <a:endParaRPr lang="en-US" sz="3000" b="0" kern="1200" baseline="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extLst>
                  <a:ext uri="{0D108BD9-81ED-4DB2-BD59-A6C34878D82A}">
                    <a16:rowId xmlns:a16="http://schemas.microsoft.com/office/drawing/2014/main" xmlns="" val="3113332714"/>
                  </a:ext>
                </a:extLst>
              </a:tr>
            </a:tbl>
          </a:graphicData>
        </a:graphic>
      </p:graphicFrame>
      <p:sp>
        <p:nvSpPr>
          <p:cNvPr id="2" name="TextBox 1"/>
          <p:cNvSpPr txBox="1"/>
          <p:nvPr userDrawn="1"/>
        </p:nvSpPr>
        <p:spPr>
          <a:xfrm>
            <a:off x="892628" y="2336799"/>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92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endPar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userDrawn="1"/>
        </p:nvSpPr>
        <p:spPr>
          <a:xfrm>
            <a:off x="7003143" y="2336799"/>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2400</a:t>
            </a:r>
            <a:r>
              <a:rPr lang="en-US" sz="28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p>
        </p:txBody>
      </p:sp>
      <p:sp>
        <p:nvSpPr>
          <p:cNvPr id="9" name="TextBox 8"/>
          <p:cNvSpPr txBox="1"/>
          <p:nvPr userDrawn="1"/>
        </p:nvSpPr>
        <p:spPr>
          <a:xfrm>
            <a:off x="892628" y="3207656"/>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0" name="TextBox 9"/>
          <p:cNvSpPr txBox="1"/>
          <p:nvPr userDrawn="1"/>
        </p:nvSpPr>
        <p:spPr>
          <a:xfrm>
            <a:off x="7003143" y="3207656"/>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12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1" name="TextBox 10"/>
          <p:cNvSpPr txBox="1"/>
          <p:nvPr userDrawn="1"/>
        </p:nvSpPr>
        <p:spPr>
          <a:xfrm>
            <a:off x="892628" y="4020455"/>
            <a:ext cx="4288972" cy="830997"/>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endParaRPr lang="en-US" sz="3200" b="1">
              <a:solidFill>
                <a:srgbClr val="F4A62A"/>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userDrawn="1"/>
        </p:nvSpPr>
        <p:spPr>
          <a:xfrm>
            <a:off x="7017657" y="4020455"/>
            <a:ext cx="4288972" cy="830997"/>
          </a:xfrm>
          <a:prstGeom prst="rect">
            <a:avLst/>
          </a:prstGeom>
          <a:noFill/>
        </p:spPr>
        <p:txBody>
          <a:bodyPr wrap="square" rtlCol="0">
            <a:spAutoFit/>
          </a:bodyPr>
          <a:lstStyle/>
          <a:p>
            <a:pPr algn="ctr" defTabSz="342891">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endParaRPr lang="en-US" sz="3200" b="1">
              <a:solidFill>
                <a:srgbClr val="3498DB"/>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userDrawn="1"/>
        </p:nvSpPr>
        <p:spPr>
          <a:xfrm>
            <a:off x="892628"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p>
        </p:txBody>
      </p:sp>
      <p:sp>
        <p:nvSpPr>
          <p:cNvPr id="15" name="TextBox 14"/>
          <p:cNvSpPr txBox="1"/>
          <p:nvPr userDrawn="1"/>
        </p:nvSpPr>
        <p:spPr>
          <a:xfrm>
            <a:off x="7017657"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p>
        </p:txBody>
      </p:sp>
      <p:sp>
        <p:nvSpPr>
          <p:cNvPr id="16" name="TextBox 15"/>
          <p:cNvSpPr txBox="1"/>
          <p:nvPr userDrawn="1"/>
        </p:nvSpPr>
        <p:spPr>
          <a:xfrm>
            <a:off x="892628"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DÙNG THỬ</a:t>
            </a:r>
          </a:p>
        </p:txBody>
      </p:sp>
      <p:sp>
        <p:nvSpPr>
          <p:cNvPr id="17" name="TextBox 16"/>
          <p:cNvSpPr txBox="1"/>
          <p:nvPr userDrawn="1"/>
        </p:nvSpPr>
        <p:spPr>
          <a:xfrm>
            <a:off x="7003143"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ĐẦY ĐỦ</a:t>
            </a:r>
          </a:p>
        </p:txBody>
      </p:sp>
    </p:spTree>
    <p:extLst>
      <p:ext uri="{BB962C8B-B14F-4D97-AF65-F5344CB8AC3E}">
        <p14:creationId xmlns:p14="http://schemas.microsoft.com/office/powerpoint/2010/main" val="22586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ên hệ Trực Qu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424771888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517306"/>
      </p:ext>
    </p:extLst>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ight Triangle 13"/>
          <p:cNvSpPr/>
          <p:nvPr userDrawn="1"/>
        </p:nvSpPr>
        <p:spPr>
          <a:xfrm>
            <a:off x="0" y="628650"/>
            <a:ext cx="482600" cy="4572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800">
              <a:solidFill>
                <a:prstClr val="white"/>
              </a:solidFill>
            </a:endParaRPr>
          </a:p>
        </p:txBody>
      </p:sp>
      <p:sp>
        <p:nvSpPr>
          <p:cNvPr id="17" name="Rectangle 16"/>
          <p:cNvSpPr/>
          <p:nvPr userDrawn="1"/>
        </p:nvSpPr>
        <p:spPr>
          <a:xfrm>
            <a:off x="1" y="6516914"/>
            <a:ext cx="12191999" cy="341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800">
              <a:solidFill>
                <a:prstClr val="white"/>
              </a:solidFill>
            </a:endParaRPr>
          </a:p>
        </p:txBody>
      </p:sp>
    </p:spTree>
    <p:extLst>
      <p:ext uri="{BB962C8B-B14F-4D97-AF65-F5344CB8AC3E}">
        <p14:creationId xmlns:p14="http://schemas.microsoft.com/office/powerpoint/2010/main" val="2825708988"/>
      </p:ext>
    </p:extLst>
  </p:cSld>
  <p:clrMap bg1="lt1" tx1="dk1" bg2="lt2" tx2="dk2" accent1="accent1" accent2="accent2" accent3="accent3" accent4="accent4" accent5="accent5" accent6="accent6" hlink="hlink" folHlink="folHlink"/>
  <p:sldLayoutIdLst>
    <p:sldLayoutId id="2147483795" r:id="rId1"/>
    <p:sldLayoutId id="214748381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20" y="365125"/>
            <a:ext cx="105151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420" y="1825628"/>
            <a:ext cx="10515163"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419" y="6356350"/>
            <a:ext cx="2743122" cy="365125"/>
          </a:xfrm>
          <a:prstGeom prst="rect">
            <a:avLst/>
          </a:prstGeom>
        </p:spPr>
        <p:txBody>
          <a:bodyPr vert="horz" lIns="91440" tIns="45720" rIns="91440" bIns="45720" rtlCol="0" anchor="ctr"/>
          <a:lstStyle>
            <a:lvl1pPr algn="l">
              <a:defRPr sz="451">
                <a:solidFill>
                  <a:schemeClr val="tx1">
                    <a:tint val="75000"/>
                  </a:schemeClr>
                </a:solidFill>
              </a:defRPr>
            </a:lvl1pPr>
          </a:lstStyle>
          <a:p>
            <a:fld id="{B1D7C450-0F84-424A-BE2E-34209EE1B7E9}" type="datetimeFigureOut">
              <a:rPr lang="en-US" smtClean="0">
                <a:solidFill>
                  <a:srgbClr val="737572">
                    <a:tint val="75000"/>
                  </a:srgbClr>
                </a:solidFill>
              </a:rPr>
              <a:pPr/>
              <a:t>6/3/2016</a:t>
            </a:fld>
            <a:endParaRPr lang="en-US">
              <a:solidFill>
                <a:srgbClr val="737572">
                  <a:tint val="75000"/>
                </a:srgbClr>
              </a:solidFill>
            </a:endParaRPr>
          </a:p>
        </p:txBody>
      </p:sp>
      <p:sp>
        <p:nvSpPr>
          <p:cNvPr id="5" name="Footer Placeholder 4"/>
          <p:cNvSpPr>
            <a:spLocks noGrp="1"/>
          </p:cNvSpPr>
          <p:nvPr>
            <p:ph type="ftr" sz="quarter" idx="3"/>
          </p:nvPr>
        </p:nvSpPr>
        <p:spPr>
          <a:xfrm>
            <a:off x="4038860" y="6356350"/>
            <a:ext cx="4114284" cy="365125"/>
          </a:xfrm>
          <a:prstGeom prst="rect">
            <a:avLst/>
          </a:prstGeom>
        </p:spPr>
        <p:txBody>
          <a:bodyPr vert="horz" lIns="91440" tIns="45720" rIns="91440" bIns="45720" rtlCol="0" anchor="ctr"/>
          <a:lstStyle>
            <a:lvl1pPr algn="ctr">
              <a:defRPr sz="451">
                <a:solidFill>
                  <a:schemeClr val="tx1">
                    <a:tint val="75000"/>
                  </a:schemeClr>
                </a:solidFill>
              </a:defRPr>
            </a:lvl1pPr>
          </a:lstStyle>
          <a:p>
            <a:endParaRPr lang="en-US">
              <a:solidFill>
                <a:srgbClr val="737572">
                  <a:tint val="75000"/>
                </a:srgbClr>
              </a:solidFill>
            </a:endParaRPr>
          </a:p>
        </p:txBody>
      </p:sp>
      <p:sp>
        <p:nvSpPr>
          <p:cNvPr id="6" name="Slide Number Placeholder 5"/>
          <p:cNvSpPr>
            <a:spLocks noGrp="1"/>
          </p:cNvSpPr>
          <p:nvPr>
            <p:ph type="sldNum" sz="quarter" idx="4"/>
          </p:nvPr>
        </p:nvSpPr>
        <p:spPr>
          <a:xfrm>
            <a:off x="8610463" y="6356350"/>
            <a:ext cx="2743120" cy="365125"/>
          </a:xfrm>
          <a:prstGeom prst="rect">
            <a:avLst/>
          </a:prstGeom>
        </p:spPr>
        <p:txBody>
          <a:bodyPr vert="horz" lIns="91440" tIns="45720" rIns="91440" bIns="45720" rtlCol="0" anchor="ctr"/>
          <a:lstStyle>
            <a:lvl1pPr algn="r">
              <a:defRPr sz="451">
                <a:solidFill>
                  <a:schemeClr val="tx1">
                    <a:tint val="75000"/>
                  </a:schemeClr>
                </a:solidFill>
              </a:defRPr>
            </a:lvl1pPr>
          </a:lstStyle>
          <a:p>
            <a:fld id="{BD8E48E8-2B77-46DF-A2D6-299D4CA6766B}" type="slidenum">
              <a:rPr lang="en-US" smtClean="0">
                <a:solidFill>
                  <a:srgbClr val="737572">
                    <a:tint val="75000"/>
                  </a:srgbClr>
                </a:solidFill>
              </a:rPr>
              <a:pPr/>
              <a:t>‹#›</a:t>
            </a:fld>
            <a:endParaRPr lang="en-US">
              <a:solidFill>
                <a:srgbClr val="737572">
                  <a:tint val="75000"/>
                </a:srgbClr>
              </a:solidFill>
            </a:endParaRPr>
          </a:p>
        </p:txBody>
      </p:sp>
    </p:spTree>
    <p:extLst>
      <p:ext uri="{BB962C8B-B14F-4D97-AF65-F5344CB8AC3E}">
        <p14:creationId xmlns:p14="http://schemas.microsoft.com/office/powerpoint/2010/main" val="1991924313"/>
      </p:ext>
    </p:extLst>
  </p:cSld>
  <p:clrMap bg1="lt1" tx1="dk1" bg2="lt2" tx2="dk2" accent1="accent1" accent2="accent2" accent3="accent3" accent4="accent4" accent5="accent5" accent6="accent6" hlink="hlink" folHlink="folHlink"/>
  <p:sldLayoutIdLst>
    <p:sldLayoutId id="2147483811" r:id="rId1"/>
    <p:sldLayoutId id="2147483812" r:id="rId2"/>
  </p:sldLayoutIdLst>
  <p:txStyles>
    <p:titleStyle>
      <a:lvl1pPr algn="l" defTabSz="342891" rtl="0" eaLnBrk="1" latinLnBrk="0" hangingPunct="1">
        <a:lnSpc>
          <a:spcPct val="90000"/>
        </a:lnSpc>
        <a:spcBef>
          <a:spcPct val="0"/>
        </a:spcBef>
        <a:buNone/>
        <a:defRPr sz="1651" kern="1200">
          <a:solidFill>
            <a:schemeClr val="tx1"/>
          </a:solidFill>
          <a:latin typeface="+mj-lt"/>
          <a:ea typeface="+mj-ea"/>
          <a:cs typeface="+mj-cs"/>
        </a:defRPr>
      </a:lvl1pPr>
    </p:titleStyle>
    <p:bodyStyle>
      <a:lvl1pPr marL="85723" indent="-85723" algn="l" defTabSz="342891" rtl="0" eaLnBrk="1" latinLnBrk="0" hangingPunct="1">
        <a:lnSpc>
          <a:spcPct val="90000"/>
        </a:lnSpc>
        <a:spcBef>
          <a:spcPts val="375"/>
        </a:spcBef>
        <a:buFont typeface="Arial" panose="020B0604020202020204" pitchFamily="34" charset="0"/>
        <a:buChar char="•"/>
        <a:defRPr sz="1051" kern="1200">
          <a:solidFill>
            <a:schemeClr val="tx1"/>
          </a:solidFill>
          <a:latin typeface="+mn-lt"/>
          <a:ea typeface="+mn-ea"/>
          <a:cs typeface="+mn-cs"/>
        </a:defRPr>
      </a:lvl1pPr>
      <a:lvl2pPr marL="257168" indent="-85723" algn="l" defTabSz="342891"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1" rtl="0" eaLnBrk="1" latinLnBrk="0" hangingPunct="1">
        <a:lnSpc>
          <a:spcPct val="90000"/>
        </a:lnSpc>
        <a:spcBef>
          <a:spcPts val="188"/>
        </a:spcBef>
        <a:buFont typeface="Arial" panose="020B0604020202020204" pitchFamily="34" charset="0"/>
        <a:buChar char="•"/>
        <a:defRPr sz="751" kern="1200">
          <a:solidFill>
            <a:schemeClr val="tx1"/>
          </a:solidFill>
          <a:latin typeface="+mn-lt"/>
          <a:ea typeface="+mn-ea"/>
          <a:cs typeface="+mn-cs"/>
        </a:defRPr>
      </a:lvl3pPr>
      <a:lvl4pPr marL="600060"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1"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9"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891" rtl="0" eaLnBrk="1" latinLnBrk="0" hangingPunct="1">
        <a:defRPr sz="675" kern="1200">
          <a:solidFill>
            <a:schemeClr val="tx1"/>
          </a:solidFill>
          <a:latin typeface="+mn-lt"/>
          <a:ea typeface="+mn-ea"/>
          <a:cs typeface="+mn-cs"/>
        </a:defRPr>
      </a:lvl1pPr>
      <a:lvl2pPr marL="171446" algn="l" defTabSz="342891" rtl="0" eaLnBrk="1" latinLnBrk="0" hangingPunct="1">
        <a:defRPr sz="675" kern="1200">
          <a:solidFill>
            <a:schemeClr val="tx1"/>
          </a:solidFill>
          <a:latin typeface="+mn-lt"/>
          <a:ea typeface="+mn-ea"/>
          <a:cs typeface="+mn-cs"/>
        </a:defRPr>
      </a:lvl2pPr>
      <a:lvl3pPr marL="342891" algn="l" defTabSz="342891" rtl="0" eaLnBrk="1" latinLnBrk="0" hangingPunct="1">
        <a:defRPr sz="675" kern="1200">
          <a:solidFill>
            <a:schemeClr val="tx1"/>
          </a:solidFill>
          <a:latin typeface="+mn-lt"/>
          <a:ea typeface="+mn-ea"/>
          <a:cs typeface="+mn-cs"/>
        </a:defRPr>
      </a:lvl3pPr>
      <a:lvl4pPr marL="514338" algn="l" defTabSz="342891" rtl="0" eaLnBrk="1" latinLnBrk="0" hangingPunct="1">
        <a:defRPr sz="675" kern="1200">
          <a:solidFill>
            <a:schemeClr val="tx1"/>
          </a:solidFill>
          <a:latin typeface="+mn-lt"/>
          <a:ea typeface="+mn-ea"/>
          <a:cs typeface="+mn-cs"/>
        </a:defRPr>
      </a:lvl4pPr>
      <a:lvl5pPr marL="685783" algn="l" defTabSz="342891" rtl="0" eaLnBrk="1" latinLnBrk="0" hangingPunct="1">
        <a:defRPr sz="675" kern="1200">
          <a:solidFill>
            <a:schemeClr val="tx1"/>
          </a:solidFill>
          <a:latin typeface="+mn-lt"/>
          <a:ea typeface="+mn-ea"/>
          <a:cs typeface="+mn-cs"/>
        </a:defRPr>
      </a:lvl5pPr>
      <a:lvl6pPr marL="857229" algn="l" defTabSz="342891" rtl="0" eaLnBrk="1" latinLnBrk="0" hangingPunct="1">
        <a:defRPr sz="675" kern="1200">
          <a:solidFill>
            <a:schemeClr val="tx1"/>
          </a:solidFill>
          <a:latin typeface="+mn-lt"/>
          <a:ea typeface="+mn-ea"/>
          <a:cs typeface="+mn-cs"/>
        </a:defRPr>
      </a:lvl6pPr>
      <a:lvl7pPr marL="1028674" algn="l" defTabSz="342891" rtl="0" eaLnBrk="1" latinLnBrk="0" hangingPunct="1">
        <a:defRPr sz="675" kern="1200">
          <a:solidFill>
            <a:schemeClr val="tx1"/>
          </a:solidFill>
          <a:latin typeface="+mn-lt"/>
          <a:ea typeface="+mn-ea"/>
          <a:cs typeface="+mn-cs"/>
        </a:defRPr>
      </a:lvl7pPr>
      <a:lvl8pPr marL="1200121" algn="l" defTabSz="342891" rtl="0" eaLnBrk="1" latinLnBrk="0" hangingPunct="1">
        <a:defRPr sz="675" kern="1200">
          <a:solidFill>
            <a:schemeClr val="tx1"/>
          </a:solidFill>
          <a:latin typeface="+mn-lt"/>
          <a:ea typeface="+mn-ea"/>
          <a:cs typeface="+mn-cs"/>
        </a:defRPr>
      </a:lvl8pPr>
      <a:lvl9pPr marL="1371566" algn="l" defTabSz="342891" rtl="0" eaLnBrk="1" latinLnBrk="0" hangingPunct="1">
        <a:defRPr sz="6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0" name="Picture 18" descr="Portfolio-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524001" y="-1"/>
            <a:ext cx="9143999" cy="6858002"/>
          </a:xfrm>
          <a:prstGeom prst="rect">
            <a:avLst/>
          </a:prstGeom>
          <a:solidFill>
            <a:srgbClr val="0000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2235903" y="3305766"/>
            <a:ext cx="7720190" cy="494751"/>
          </a:xfrm>
          <a:prstGeom prst="rect">
            <a:avLst/>
          </a:prstGeom>
          <a:noFill/>
        </p:spPr>
        <p:txBody>
          <a:bodyPr wrap="none" rtlCol="0" anchor="ctr">
            <a:spAutoFit/>
          </a:bodyPr>
          <a:lstStyle/>
          <a:p>
            <a:pPr algn="just">
              <a:lnSpc>
                <a:spcPct val="120000"/>
              </a:lnSpc>
            </a:pPr>
            <a:r>
              <a:rPr lang="vi-VN" sz="2400">
                <a:solidFill>
                  <a:prstClr val="white"/>
                </a:solidFill>
              </a:rPr>
              <a:t>Trường Đại học Công Nghệ - Đại học Quốc Gia Hà Nội</a:t>
            </a:r>
          </a:p>
        </p:txBody>
      </p:sp>
      <p:sp>
        <p:nvSpPr>
          <p:cNvPr id="11" name="TextBox 10"/>
          <p:cNvSpPr txBox="1"/>
          <p:nvPr/>
        </p:nvSpPr>
        <p:spPr>
          <a:xfrm>
            <a:off x="3336179" y="3975100"/>
            <a:ext cx="5519653" cy="830997"/>
          </a:xfrm>
          <a:prstGeom prst="rect">
            <a:avLst/>
          </a:prstGeom>
          <a:noFill/>
        </p:spPr>
        <p:txBody>
          <a:bodyPr wrap="none" rtlCol="0">
            <a:spAutoFit/>
          </a:bodyPr>
          <a:lstStyle/>
          <a:p>
            <a:pPr algn="just">
              <a:lnSpc>
                <a:spcPct val="120000"/>
              </a:lnSpc>
            </a:pPr>
            <a:r>
              <a:rPr lang="vi-VN" sz="2000">
                <a:solidFill>
                  <a:prstClr val="white"/>
                </a:solidFill>
              </a:rPr>
              <a:t>TS. </a:t>
            </a:r>
            <a:r>
              <a:rPr lang="en-US" sz="2000" smtClean="0">
                <a:solidFill>
                  <a:prstClr val="white"/>
                </a:solidFill>
              </a:rPr>
              <a:t>Bùi Quang Hưng</a:t>
            </a:r>
            <a:endParaRPr lang="vi-VN" sz="2000">
              <a:solidFill>
                <a:prstClr val="white"/>
              </a:solidFill>
            </a:endParaRPr>
          </a:p>
          <a:p>
            <a:pPr algn="just">
              <a:lnSpc>
                <a:spcPct val="120000"/>
              </a:lnSpc>
            </a:pPr>
            <a:r>
              <a:rPr lang="en-US" sz="2000" smtClean="0">
                <a:solidFill>
                  <a:prstClr val="white"/>
                </a:solidFill>
              </a:rPr>
              <a:t>Quản lý dự án Hệ thống thông tin </a:t>
            </a:r>
            <a:r>
              <a:rPr lang="vi-VN" sz="2000" smtClean="0">
                <a:solidFill>
                  <a:prstClr val="white"/>
                </a:solidFill>
              </a:rPr>
              <a:t>– </a:t>
            </a:r>
            <a:r>
              <a:rPr lang="vi-VN" sz="2000">
                <a:solidFill>
                  <a:prstClr val="white"/>
                </a:solidFill>
              </a:rPr>
              <a:t>INT </a:t>
            </a:r>
            <a:r>
              <a:rPr lang="vi-VN" sz="2000" smtClean="0">
                <a:solidFill>
                  <a:prstClr val="white"/>
                </a:solidFill>
              </a:rPr>
              <a:t>612</a:t>
            </a:r>
            <a:r>
              <a:rPr lang="en-US" sz="2000" smtClean="0">
                <a:solidFill>
                  <a:prstClr val="white"/>
                </a:solidFill>
              </a:rPr>
              <a:t>4</a:t>
            </a:r>
            <a:r>
              <a:rPr lang="vi-VN" sz="2000" smtClean="0">
                <a:solidFill>
                  <a:prstClr val="white"/>
                </a:solidFill>
              </a:rPr>
              <a:t> </a:t>
            </a:r>
            <a:r>
              <a:rPr lang="vi-VN" sz="2000">
                <a:solidFill>
                  <a:prstClr val="white"/>
                </a:solidFill>
              </a:rPr>
              <a:t>2</a:t>
            </a:r>
            <a:endParaRPr lang="es-ES" sz="2000" dirty="0">
              <a:solidFill>
                <a:prstClr val="white"/>
              </a:solidFill>
            </a:endParaRPr>
          </a:p>
        </p:txBody>
      </p:sp>
      <p:pic>
        <p:nvPicPr>
          <p:cNvPr id="15" name="Picture 14"/>
          <p:cNvPicPr>
            <a:picLocks noChangeAspect="1"/>
          </p:cNvPicPr>
          <p:nvPr/>
        </p:nvPicPr>
        <p:blipFill>
          <a:blip r:embed="rId3"/>
          <a:stretch>
            <a:fillRect/>
          </a:stretch>
        </p:blipFill>
        <p:spPr>
          <a:xfrm>
            <a:off x="5635712" y="2137037"/>
            <a:ext cx="920576" cy="920576"/>
          </a:xfrm>
          <a:prstGeom prst="rect">
            <a:avLst/>
          </a:prstGeom>
          <a:noFill/>
        </p:spPr>
      </p:pic>
    </p:spTree>
    <p:extLst>
      <p:ext uri="{BB962C8B-B14F-4D97-AF65-F5344CB8AC3E}">
        <p14:creationId xmlns:p14="http://schemas.microsoft.com/office/powerpoint/2010/main" val="33035672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620"/>
            <a:ext cx="10515600" cy="473506"/>
          </a:xfrm>
        </p:spPr>
        <p:txBody>
          <a:bodyPr wrap="square">
            <a:normAutofit fontScale="90000"/>
          </a:bodyPr>
          <a:lstStyle/>
          <a:p>
            <a:r>
              <a:rPr lang="en-US" b="1"/>
              <a:t>Yếu tố đầu vào – Inputs</a:t>
            </a:r>
            <a:endParaRPr lang="en-AU" dirty="0"/>
          </a:p>
        </p:txBody>
      </p:sp>
      <p:grpSp>
        <p:nvGrpSpPr>
          <p:cNvPr id="5" name="Group 4"/>
          <p:cNvGrpSpPr/>
          <p:nvPr/>
        </p:nvGrpSpPr>
        <p:grpSpPr>
          <a:xfrm>
            <a:off x="501960" y="104661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1960" y="1947233"/>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1960" y="2842894"/>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501960" y="3717663"/>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4</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0485" y="1968958"/>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smtClean="0">
                  <a:solidFill>
                    <a:prstClr val="white">
                      <a:lumMod val="50000"/>
                    </a:prstClr>
                  </a:solidFill>
                  <a:latin typeface="Coolvetica Rg" panose="020B0603030602020004" pitchFamily="34" charset="0"/>
                  <a:cs typeface="Clear Sans" panose="020B0503030202020304" pitchFamily="34" charset="0"/>
                </a:rPr>
                <a:t>Điều </a:t>
              </a:r>
              <a:r>
                <a:rPr lang="it-IT" sz="1400">
                  <a:solidFill>
                    <a:prstClr val="white">
                      <a:lumMod val="50000"/>
                    </a:prstClr>
                  </a:solidFill>
                  <a:latin typeface="Coolvetica Rg" panose="020B0603030602020004" pitchFamily="34" charset="0"/>
                  <a:cs typeface="Clear Sans" panose="020B0503030202020304" pitchFamily="34" charset="0"/>
                </a:rPr>
                <a:t>lệ dự </a:t>
              </a:r>
              <a:r>
                <a:rPr lang="it-IT" sz="1400" smtClean="0">
                  <a:solidFill>
                    <a:prstClr val="white">
                      <a:lumMod val="50000"/>
                    </a:prstClr>
                  </a:solidFill>
                  <a:latin typeface="Coolvetica Rg" panose="020B0603030602020004" pitchFamily="34" charset="0"/>
                  <a:cs typeface="Clear Sans" panose="020B0503030202020304" pitchFamily="34" charset="0"/>
                </a:rPr>
                <a:t>án</a:t>
              </a:r>
              <a:r>
                <a:rPr lang="vi-VN" sz="1400" smtClean="0">
                  <a:solidFill>
                    <a:prstClr val="white">
                      <a:lumMod val="50000"/>
                    </a:prstClr>
                  </a:solidFill>
                  <a:latin typeface="Coolvetica Rg" panose="020B0603030602020004" pitchFamily="34" charset="0"/>
                  <a:cs typeface="Clear Sans" panose="020B0503030202020304" pitchFamily="34" charset="0"/>
                </a:rPr>
                <a:t> </a:t>
              </a:r>
              <a:r>
                <a:rPr lang="it-IT"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Project Charter</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điều lệ dự án có thể cung cấp các đầu vào khác nhau như rủi ro cao, mô tả dự án lớn và yêu cầu cao.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400485" y="2813806"/>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sv-SE" sz="1400" smtClean="0">
                  <a:solidFill>
                    <a:prstClr val="white">
                      <a:lumMod val="50000"/>
                    </a:prstClr>
                  </a:solidFill>
                  <a:latin typeface="Coolvetica Rg" panose="020B0603030602020004" pitchFamily="34" charset="0"/>
                  <a:cs typeface="Clear Sans" panose="020B0503030202020304" pitchFamily="34" charset="0"/>
                </a:rPr>
                <a:t>Nhận </a:t>
              </a:r>
              <a:r>
                <a:rPr lang="sv-SE" sz="1400">
                  <a:solidFill>
                    <a:prstClr val="white">
                      <a:lumMod val="50000"/>
                    </a:prstClr>
                  </a:solidFill>
                  <a:latin typeface="Coolvetica Rg" panose="020B0603030602020004" pitchFamily="34" charset="0"/>
                  <a:cs typeface="Clear Sans" panose="020B0503030202020304" pitchFamily="34" charset="0"/>
                </a:rPr>
                <a:t>diện các bên liên </a:t>
              </a:r>
              <a:r>
                <a:rPr lang="sv-SE" sz="1400" smtClean="0">
                  <a:solidFill>
                    <a:prstClr val="white">
                      <a:lumMod val="50000"/>
                    </a:prstClr>
                  </a:solidFill>
                  <a:latin typeface="Coolvetica Rg" panose="020B0603030602020004" pitchFamily="34" charset="0"/>
                  <a:cs typeface="Clear Sans" panose="020B0503030202020304" pitchFamily="34" charset="0"/>
                </a:rPr>
                <a:t>quan</a:t>
              </a:r>
              <a:r>
                <a:rPr lang="vi-VN" sz="1400" smtClean="0">
                  <a:solidFill>
                    <a:prstClr val="white">
                      <a:lumMod val="50000"/>
                    </a:prstClr>
                  </a:solidFill>
                  <a:latin typeface="Coolvetica Rg" panose="020B0603030602020004" pitchFamily="34" charset="0"/>
                  <a:cs typeface="Clear Sans" panose="020B0503030202020304" pitchFamily="34" charset="0"/>
                </a:rPr>
                <a:t> </a:t>
              </a:r>
              <a:r>
                <a:rPr lang="sv-SE"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Stakeholder</a:t>
              </a:r>
              <a:r>
                <a:rPr lang="sv-SE" sz="1400" smtClean="0">
                  <a:solidFill>
                    <a:prstClr val="white">
                      <a:lumMod val="50000"/>
                    </a:prstClr>
                  </a:solidFill>
                  <a:latin typeface="Coolvetica Rg" panose="020B0603030602020004" pitchFamily="34" charset="0"/>
                  <a:cs typeface="Clear Sans" panose="020B0503030202020304" pitchFamily="34" charset="0"/>
                </a:rPr>
                <a:t> </a:t>
              </a:r>
              <a:r>
                <a:rPr lang="sv-SE" sz="1400">
                  <a:solidFill>
                    <a:prstClr val="white">
                      <a:lumMod val="50000"/>
                    </a:prstClr>
                  </a:solidFill>
                  <a:latin typeface="Coolvetica Rg" panose="020B0603030602020004" pitchFamily="34" charset="0"/>
                  <a:cs typeface="Clear Sans" panose="020B0503030202020304" pitchFamily="34" charset="0"/>
                </a:rPr>
                <a:t>Register</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Danh sách các bên liên quan, trong đó có ghi chi tiết tất cả các thành phần liên quan tới dự án, cung cấp một cái nhìn tổng quan về vai trò của họ.</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3" name="Group 22"/>
          <p:cNvGrpSpPr/>
          <p:nvPr/>
        </p:nvGrpSpPr>
        <p:grpSpPr>
          <a:xfrm>
            <a:off x="1433143" y="4601046"/>
            <a:ext cx="6144298" cy="816468"/>
            <a:chOff x="1410479" y="2068401"/>
            <a:chExt cx="4361342" cy="816466"/>
          </a:xfrm>
        </p:grpSpPr>
        <p:sp>
          <p:nvSpPr>
            <p:cNvPr id="24" name="Rectangle 1436"/>
            <p:cNvSpPr>
              <a:spLocks noChangeArrowheads="1"/>
            </p:cNvSpPr>
            <p:nvPr/>
          </p:nvSpPr>
          <p:spPr bwMode="auto">
            <a:xfrm>
              <a:off x="1472816" y="2068401"/>
              <a:ext cx="4299004"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Quy trình tổ chức nội dung – Organizational Process Assets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5" name="Content Placeholder 2"/>
            <p:cNvSpPr txBox="1">
              <a:spLocks/>
            </p:cNvSpPr>
            <p:nvPr/>
          </p:nvSpPr>
          <p:spPr>
            <a:xfrm>
              <a:off x="1410479" y="2278419"/>
              <a:ext cx="436134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Quy trình tổ chức nội dung có thể ảnh hưởng đến kế hoạch quản lý rủi ro, bao gồm các tiêu chí phân loại rủi ro sau:</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Định nghĩa thường gặp các khái niệm và thuật ngữ</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Định dạng khai báo rủi ro</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Mẫu chuẩn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Vai trò và trách nhiệm</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Mức độ ra quyết định</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Bài học kinh nghiệm</a:t>
              </a:r>
              <a:endParaRPr lang="vi-VN" sz="1200" smtClean="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0484" y="104044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Kế </a:t>
              </a:r>
              <a:r>
                <a:rPr lang="en-US" sz="1400">
                  <a:solidFill>
                    <a:prstClr val="white">
                      <a:lumMod val="50000"/>
                    </a:prstClr>
                  </a:solidFill>
                  <a:latin typeface="Coolvetica Rg" panose="020B0603030602020004" pitchFamily="34" charset="0"/>
                  <a:cs typeface="Clear Sans" panose="020B0503030202020304" pitchFamily="34" charset="0"/>
                </a:rPr>
                <a:t>hoạch quản lý dự </a:t>
              </a:r>
              <a:r>
                <a:rPr lang="en-US" sz="1400" smtClean="0">
                  <a:solidFill>
                    <a:prstClr val="white">
                      <a:lumMod val="50000"/>
                    </a:prstClr>
                  </a:solidFill>
                  <a:latin typeface="Coolvetica Rg" panose="020B0603030602020004" pitchFamily="34" charset="0"/>
                  <a:cs typeface="Clear Sans" panose="020B0503030202020304" pitchFamily="34" charset="0"/>
                </a:rPr>
                <a:t>án - Project </a:t>
              </a:r>
              <a:r>
                <a:rPr lang="en-US" sz="1400">
                  <a:solidFill>
                    <a:prstClr val="white">
                      <a:lumMod val="50000"/>
                    </a:prstClr>
                  </a:solidFill>
                  <a:latin typeface="Coolvetica Rg" panose="020B0603030602020004" pitchFamily="34" charset="0"/>
                  <a:cs typeface="Clear Sans" panose="020B0503030202020304" pitchFamily="34" charset="0"/>
                </a:rPr>
                <a:t>Management Plan</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Kế hoạch quản lý rủi ro cũng là một thành phần của kế hoạch quản lý dự án. Kế hoạch quản lý dự án cung cấp các mục tiêu căn bản có nguy cơ bị ảnh hưởng như phạm vi, tiến độ và chi phí</a:t>
              </a:r>
              <a:r>
                <a:rPr lang="vi-VN" sz="1200" smtClean="0">
                  <a:solidFill>
                    <a:prstClr val="white">
                      <a:lumMod val="50000"/>
                    </a:prstClr>
                  </a:solidFill>
                  <a:ea typeface="Open Sans" panose="020B0606030504020204" pitchFamily="34" charset="0"/>
                  <a:cs typeface="Open Sans" panose="020B0606030504020204" pitchFamily="34" charset="0"/>
                </a:rPr>
                <a:t>.</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10</a:t>
            </a:fld>
            <a:endParaRPr lang="en-AU" dirty="0">
              <a:solidFill>
                <a:prstClr val="black">
                  <a:lumMod val="50000"/>
                  <a:lumOff val="50000"/>
                </a:prstClr>
              </a:solidFill>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2059925"/>
            <a:ext cx="3581400" cy="1276350"/>
          </a:xfrm>
          <a:prstGeom prst="rect">
            <a:avLst/>
          </a:prstGeom>
        </p:spPr>
      </p:pic>
      <p:grpSp>
        <p:nvGrpSpPr>
          <p:cNvPr id="42" name="Group 41"/>
          <p:cNvGrpSpPr/>
          <p:nvPr/>
        </p:nvGrpSpPr>
        <p:grpSpPr>
          <a:xfrm>
            <a:off x="501960" y="4555939"/>
            <a:ext cx="670735" cy="691314"/>
            <a:chOff x="1162653" y="5125287"/>
            <a:chExt cx="670735" cy="691314"/>
          </a:xfrm>
        </p:grpSpPr>
        <p:sp>
          <p:nvSpPr>
            <p:cNvPr id="43" name="Rectangle 42"/>
            <p:cNvSpPr/>
            <p:nvPr/>
          </p:nvSpPr>
          <p:spPr>
            <a:xfrm>
              <a:off x="1162653" y="5125287"/>
              <a:ext cx="670735" cy="691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44" name="TextBox 43"/>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5</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45" name="Group 44"/>
          <p:cNvGrpSpPr/>
          <p:nvPr/>
        </p:nvGrpSpPr>
        <p:grpSpPr>
          <a:xfrm>
            <a:off x="1433143" y="3698536"/>
            <a:ext cx="6339257" cy="1061057"/>
            <a:chOff x="1427909" y="2068401"/>
            <a:chExt cx="4481743" cy="816466"/>
          </a:xfrm>
        </p:grpSpPr>
        <p:sp>
          <p:nvSpPr>
            <p:cNvPr id="46" name="Rectangle 1436"/>
            <p:cNvSpPr>
              <a:spLocks noChangeArrowheads="1"/>
            </p:cNvSpPr>
            <p:nvPr/>
          </p:nvSpPr>
          <p:spPr bwMode="auto">
            <a:xfrm>
              <a:off x="1489998" y="2068401"/>
              <a:ext cx="4419654" cy="16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Các yếu tố trong môi trường doanh nghiệp – Enterprise </a:t>
              </a:r>
              <a:r>
                <a:rPr lang="en-US" sz="1400" smtClean="0">
                  <a:solidFill>
                    <a:prstClr val="white">
                      <a:lumMod val="50000"/>
                    </a:prstClr>
                  </a:solidFill>
                  <a:latin typeface="Coolvetica Rg" panose="020B0603030602020004" pitchFamily="34" charset="0"/>
                  <a:cs typeface="Clear Sans" panose="020B0503030202020304" pitchFamily="34" charset="0"/>
                </a:rPr>
                <a:t>Environmental </a:t>
              </a:r>
              <a:r>
                <a:rPr lang="en-US" sz="1400">
                  <a:solidFill>
                    <a:prstClr val="white">
                      <a:lumMod val="50000"/>
                    </a:prstClr>
                  </a:solidFill>
                  <a:latin typeface="Coolvetica Rg" panose="020B0603030602020004" pitchFamily="34" charset="0"/>
                  <a:cs typeface="Clear Sans" panose="020B0503030202020304" pitchFamily="34" charset="0"/>
                </a:rPr>
                <a:t>Factors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47" name="Content Placeholder 2"/>
            <p:cNvSpPr txBox="1">
              <a:spLocks/>
            </p:cNvSpPr>
            <p:nvPr/>
          </p:nvSpPr>
          <p:spPr>
            <a:xfrm>
              <a:off x="1427909" y="2278419"/>
              <a:ext cx="4367000"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a:solidFill>
                    <a:schemeClr val="bg1">
                      <a:lumMod val="50000"/>
                    </a:schemeClr>
                  </a:solidFill>
                </a:rPr>
                <a:t>Các yếu tố trong môi trường doanh nghiệp có thể ảnh hưởng đến kế hoạch quá trình quản lý rủi ro, bao gồm: giới hạn, ngưỡng, mức độ rủi ro mà một tổ chức phải </a:t>
              </a:r>
              <a:r>
                <a:rPr lang="en-US" sz="1200" smtClean="0">
                  <a:solidFill>
                    <a:schemeClr val="bg1">
                      <a:lumMod val="50000"/>
                    </a:schemeClr>
                  </a:solidFill>
                </a:rPr>
                <a:t>chịu</a:t>
              </a:r>
              <a:r>
                <a:rPr lang="vi-VN" sz="1200" smtClean="0">
                  <a:solidFill>
                    <a:schemeClr val="bg1">
                      <a:lumMod val="50000"/>
                    </a:schemeClr>
                  </a:solidFill>
                  <a:ea typeface="Open Sans" panose="020B0606030504020204" pitchFamily="34" charset="0"/>
                  <a:cs typeface="Open Sans" panose="020B0606030504020204" pitchFamily="34" charset="0"/>
                </a:rPr>
                <a:t>.</a:t>
              </a:r>
              <a:endParaRPr lang="vi-VN" sz="1200">
                <a:solidFill>
                  <a:schemeClr val="bg1">
                    <a:lumMod val="50000"/>
                  </a:schemeClr>
                </a:solidFill>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131918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up)">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509"/>
            <a:ext cx="10515600" cy="473506"/>
          </a:xfrm>
        </p:spPr>
        <p:txBody>
          <a:bodyPr wrap="square">
            <a:noAutofit/>
          </a:bodyPr>
          <a:lstStyle/>
          <a:p>
            <a:r>
              <a:rPr lang="en-US" sz="3600" b="1"/>
              <a:t>Công cụ và kỹ thuật - Tools and Techniques</a:t>
            </a:r>
            <a:endParaRPr lang="en-AU" sz="3600" dirty="0"/>
          </a:p>
        </p:txBody>
      </p:sp>
      <p:grpSp>
        <p:nvGrpSpPr>
          <p:cNvPr id="5" name="Group 4"/>
          <p:cNvGrpSpPr/>
          <p:nvPr/>
        </p:nvGrpSpPr>
        <p:grpSpPr>
          <a:xfrm>
            <a:off x="508494" y="1075850"/>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8494" y="1982998"/>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8494" y="4380890"/>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7019" y="1959003"/>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smtClean="0">
                  <a:solidFill>
                    <a:prstClr val="white">
                      <a:lumMod val="50000"/>
                    </a:prstClr>
                  </a:solidFill>
                  <a:latin typeface="Coolvetica Rg" panose="020B0603030602020004" pitchFamily="34" charset="0"/>
                  <a:cs typeface="Clear Sans" panose="020B0503030202020304" pitchFamily="34" charset="0"/>
                </a:rPr>
                <a:t>Nhận </a:t>
              </a:r>
              <a:r>
                <a:rPr lang="it-IT" sz="1400">
                  <a:solidFill>
                    <a:prstClr val="white">
                      <a:lumMod val="50000"/>
                    </a:prstClr>
                  </a:solidFill>
                  <a:latin typeface="Coolvetica Rg" panose="020B0603030602020004" pitchFamily="34" charset="0"/>
                  <a:cs typeface="Clear Sans" panose="020B0503030202020304" pitchFamily="34" charset="0"/>
                </a:rPr>
                <a:t>xét của chuyên </a:t>
              </a:r>
              <a:r>
                <a:rPr lang="it-IT" sz="1400" smtClean="0">
                  <a:solidFill>
                    <a:prstClr val="white">
                      <a:lumMod val="50000"/>
                    </a:prstClr>
                  </a:solidFill>
                  <a:latin typeface="Coolvetica Rg" panose="020B0603030602020004" pitchFamily="34" charset="0"/>
                  <a:cs typeface="Clear Sans" panose="020B0503030202020304" pitchFamily="34" charset="0"/>
                </a:rPr>
                <a:t>gia</a:t>
              </a:r>
              <a:r>
                <a:rPr lang="vi-VN" sz="1400" smtClean="0">
                  <a:solidFill>
                    <a:prstClr val="white">
                      <a:lumMod val="50000"/>
                    </a:prstClr>
                  </a:solidFill>
                  <a:latin typeface="Coolvetica Rg" panose="020B0603030602020004" pitchFamily="34" charset="0"/>
                  <a:cs typeface="Clear Sans" panose="020B0503030202020304" pitchFamily="34" charset="0"/>
                </a:rPr>
                <a:t> </a:t>
              </a:r>
              <a:r>
                <a:rPr lang="it-IT"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Expert judgment</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Để đảm bảo một cơ sở toàn diện kế hoạch quản lý rủi ro, đánh giá về chuyên môn cần được xem xét từ các nhóm hoặc cá nhân với chuyên ngành đào tạo hoặc kiến thức có liên quan về các vấn đề, chẳng hạn như:</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Quản lý cấp cao.</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Các bên liên quan tới dự án.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Quản lý dự án đã làm việc trên các dự án tương tự (trực tiếp hoặc thông qua kinh nghiệm làm việc)</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Chuyên gia vấn đề (SMEs) trong kinh doanh hoặc lĩnh vực dự án.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Các nhóm chuyên gia tư vấn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Chuyên gia về kỹ thuật</a:t>
              </a:r>
            </a:p>
          </p:txBody>
        </p:sp>
      </p:grpSp>
      <p:grpSp>
        <p:nvGrpSpPr>
          <p:cNvPr id="20" name="Group 19"/>
          <p:cNvGrpSpPr/>
          <p:nvPr/>
        </p:nvGrpSpPr>
        <p:grpSpPr>
          <a:xfrm>
            <a:off x="1407019" y="4330031"/>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smtClean="0">
                  <a:solidFill>
                    <a:prstClr val="white">
                      <a:lumMod val="50000"/>
                    </a:prstClr>
                  </a:solidFill>
                  <a:latin typeface="Coolvetica Rg" panose="020B0603030602020004" pitchFamily="34" charset="0"/>
                  <a:cs typeface="Clear Sans" panose="020B0503030202020304" pitchFamily="34" charset="0"/>
                </a:rPr>
                <a:t>Các </a:t>
              </a:r>
              <a:r>
                <a:rPr lang="vi-VN" sz="1400">
                  <a:solidFill>
                    <a:prstClr val="white">
                      <a:lumMod val="50000"/>
                    </a:prstClr>
                  </a:solidFill>
                  <a:latin typeface="Coolvetica Rg" panose="020B0603030602020004" pitchFamily="34" charset="0"/>
                  <a:cs typeface="Clear Sans" panose="020B0503030202020304" pitchFamily="34" charset="0"/>
                </a:rPr>
                <a:t>cuộc họp – </a:t>
              </a:r>
              <a:r>
                <a:rPr lang="vi-VN" sz="1400" smtClean="0">
                  <a:solidFill>
                    <a:prstClr val="white">
                      <a:lumMod val="50000"/>
                    </a:prstClr>
                  </a:solidFill>
                  <a:latin typeface="Coolvetica Rg" panose="020B0603030602020004" pitchFamily="34" charset="0"/>
                  <a:cs typeface="Clear Sans" panose="020B0503030202020304" pitchFamily="34" charset="0"/>
                </a:rPr>
                <a:t>Meetings</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Nhóm dự án tổ chức các cuộc họp lập kế hoạch để phát triển các quản lý rủi ro. Tham dự các cuộc họp này có thể bao gồm người quản lý dự án, các thành viên trong nhóm dự án được lựa chọn và các bên liên quan; bất kỳ ai trong tổ chức có trách nhiệm quản lý các hoạt động lên kế hoạch quản lý rủi ro và thực hiện; những người khác nếu thấy cần thiết.</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7018" y="1008717"/>
            <a:ext cx="6403004" cy="816468"/>
            <a:chOff x="1472816" y="2007441"/>
            <a:chExt cx="6614058" cy="816466"/>
          </a:xfrm>
        </p:grpSpPr>
        <p:sp>
          <p:nvSpPr>
            <p:cNvPr id="27" name="Rectangle 1436"/>
            <p:cNvSpPr>
              <a:spLocks noChangeArrowheads="1"/>
            </p:cNvSpPr>
            <p:nvPr/>
          </p:nvSpPr>
          <p:spPr bwMode="auto">
            <a:xfrm>
              <a:off x="1572166" y="2007441"/>
              <a:ext cx="651470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Kỹ </a:t>
              </a:r>
              <a:r>
                <a:rPr lang="en-US" sz="1400">
                  <a:solidFill>
                    <a:prstClr val="white">
                      <a:lumMod val="50000"/>
                    </a:prstClr>
                  </a:solidFill>
                  <a:latin typeface="Coolvetica Rg" panose="020B0603030602020004" pitchFamily="34" charset="0"/>
                  <a:cs typeface="Clear Sans" panose="020B0503030202020304" pitchFamily="34" charset="0"/>
                </a:rPr>
                <a:t>thuật phân </a:t>
              </a:r>
              <a:r>
                <a:rPr lang="en-US" sz="1400" smtClean="0">
                  <a:solidFill>
                    <a:prstClr val="white">
                      <a:lumMod val="50000"/>
                    </a:prstClr>
                  </a:solidFill>
                  <a:latin typeface="Coolvetica Rg" panose="020B0603030602020004" pitchFamily="34" charset="0"/>
                  <a:cs typeface="Clear Sans" panose="020B0503030202020304" pitchFamily="34" charset="0"/>
                </a:rPr>
                <a:t>tích – Analytical Techniques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1745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Kỹ thuật phân tích được sử dụng để hiểu và xác định bối cảnh quản lý rủi ro tổng thể của dự án. Tùy thuộc vào những đánh giá về rủi ro, nhóm dự án có thể phân bổ các nguồn lực cho phù hợp và tập trung vào hoạt động quản lý rủi ro.</a:t>
              </a:r>
              <a:endParaRPr lang="en-US" sz="11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11</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709" y="1521953"/>
            <a:ext cx="3810000" cy="4552950"/>
          </a:xfrm>
          <a:prstGeom prst="rect">
            <a:avLst/>
          </a:prstGeom>
        </p:spPr>
      </p:pic>
    </p:spTree>
    <p:extLst>
      <p:ext uri="{BB962C8B-B14F-4D97-AF65-F5344CB8AC3E}">
        <p14:creationId xmlns:p14="http://schemas.microsoft.com/office/powerpoint/2010/main" val="17350857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fontScale="90000"/>
          </a:bodyPr>
          <a:lstStyle/>
          <a:p>
            <a:r>
              <a:rPr lang="en-US" b="1"/>
              <a:t>Yếu tố đầu </a:t>
            </a:r>
            <a:r>
              <a:rPr lang="en-US" b="1" smtClean="0"/>
              <a:t>ra </a:t>
            </a:r>
            <a:r>
              <a:rPr lang="en-US" b="1"/>
              <a:t>– </a:t>
            </a:r>
            <a:r>
              <a:rPr lang="en-US" b="1" smtClean="0"/>
              <a:t>Outputs</a:t>
            </a:r>
            <a:endParaRPr lang="en-AU" dirty="0"/>
          </a:p>
        </p:txBody>
      </p:sp>
      <p:grpSp>
        <p:nvGrpSpPr>
          <p:cNvPr id="5" name="Group 4"/>
          <p:cNvGrpSpPr/>
          <p:nvPr/>
        </p:nvGrpSpPr>
        <p:grpSpPr>
          <a:xfrm>
            <a:off x="501960" y="15180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26" name="Group 25"/>
          <p:cNvGrpSpPr/>
          <p:nvPr/>
        </p:nvGrpSpPr>
        <p:grpSpPr>
          <a:xfrm>
            <a:off x="1400484" y="151189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Kế </a:t>
              </a:r>
              <a:r>
                <a:rPr lang="en-US" sz="1400">
                  <a:solidFill>
                    <a:prstClr val="white">
                      <a:lumMod val="50000"/>
                    </a:prstClr>
                  </a:solidFill>
                  <a:latin typeface="Coolvetica Rg" panose="020B0603030602020004" pitchFamily="34" charset="0"/>
                  <a:cs typeface="Clear Sans" panose="020B0503030202020304" pitchFamily="34" charset="0"/>
                </a:rPr>
                <a:t>hoạch quản lý rủi </a:t>
              </a:r>
              <a:r>
                <a:rPr lang="en-US" sz="1400" smtClean="0">
                  <a:solidFill>
                    <a:prstClr val="white">
                      <a:lumMod val="50000"/>
                    </a:prstClr>
                  </a:solidFill>
                  <a:latin typeface="Coolvetica Rg" panose="020B0603030602020004" pitchFamily="34" charset="0"/>
                  <a:cs typeface="Clear Sans" panose="020B0503030202020304" pitchFamily="34" charset="0"/>
                </a:rPr>
                <a:t>ro – Risk Management Plan</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Kế hoạch quản lý rủi ro là một phần của kế hoạch quản lý dự án mô tả cách mà hoạt động quản lý rủi ro sẽ được cấu trúc và thực hiện. Kế hoạch quản lý rủi ro bao gồm những điều sau đây:</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Phương pháp: Xác định các phương pháp, công cụ và các dữ liệu sẽ được sử dụng để thực hiện quản lý rủi ro của dự án.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Vai trò và trách nhiệm: Xác định các thành phần hỗ trợ và đội ngũ quản lý rủi ro cho từng loại hoạt động cụ thể, xác định rõ trách nhiệm của từng người.</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Lập ngân sách: Ước tính các khoản tiền cần thiết, dựa trên nguồn lực được giao, đưa vào chi phí căn bản và thiết lập các nguồn dự phòng cần thiết.</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Thời gian: Xác định khi nào và bao lâu các quy trình quản lý rủi ro sẽ được thực hiện trong suốt vòng đời của dự án. </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a:t>
              </a: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12</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344" y="1510275"/>
            <a:ext cx="4191000" cy="914400"/>
          </a:xfrm>
          <a:prstGeom prst="rect">
            <a:avLst/>
          </a:prstGeom>
        </p:spPr>
      </p:pic>
    </p:spTree>
    <p:extLst>
      <p:ext uri="{BB962C8B-B14F-4D97-AF65-F5344CB8AC3E}">
        <p14:creationId xmlns:p14="http://schemas.microsoft.com/office/powerpoint/2010/main" val="1506069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3931885" y="3260754"/>
            <a:ext cx="4328237" cy="584775"/>
          </a:xfrm>
          <a:prstGeom prst="rect">
            <a:avLst/>
          </a:prstGeom>
          <a:noFill/>
        </p:spPr>
        <p:txBody>
          <a:bodyPr wrap="none" rtlCol="0" anchor="ctr">
            <a:spAutoFit/>
          </a:bodyPr>
          <a:lstStyle/>
          <a:p>
            <a:pPr algn="ctr"/>
            <a:r>
              <a:rPr lang="en-US" sz="3200" b="1" smtClean="0">
                <a:solidFill>
                  <a:prstClr val="white"/>
                </a:solidFill>
              </a:rPr>
              <a:t>11.2. Nhận diện rủi </a:t>
            </a:r>
            <a:r>
              <a:rPr lang="en-US" sz="3200" b="1">
                <a:solidFill>
                  <a:prstClr val="white"/>
                </a:solidFill>
              </a:rPr>
              <a:t>ro</a:t>
            </a:r>
            <a:endParaRPr lang="vi-VN" sz="3200" b="1">
              <a:solidFill>
                <a:prstClr val="white"/>
              </a:solidFill>
              <a:latin typeface="Lato"/>
            </a:endParaRPr>
          </a:p>
        </p:txBody>
      </p:sp>
    </p:spTree>
    <p:extLst>
      <p:ext uri="{BB962C8B-B14F-4D97-AF65-F5344CB8AC3E}">
        <p14:creationId xmlns:p14="http://schemas.microsoft.com/office/powerpoint/2010/main" val="85241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10886"/>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1" y="1644917"/>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2667361"/>
            <a:ext cx="9144000" cy="4031873"/>
          </a:xfrm>
          <a:prstGeom prst="rect">
            <a:avLst/>
          </a:prstGeom>
          <a:noFill/>
        </p:spPr>
        <p:txBody>
          <a:bodyPr wrap="square" rtlCol="0">
            <a:spAutoFit/>
          </a:bodyPr>
          <a:lstStyle/>
          <a:p>
            <a:pPr algn="ctr"/>
            <a:r>
              <a:rPr lang="vi-VN" sz="1600">
                <a:solidFill>
                  <a:srgbClr val="575C62"/>
                </a:solidFill>
                <a:ea typeface="Lato Light" panose="020F0502020204030203" pitchFamily="34" charset="0"/>
                <a:cs typeface="Lato Light" panose="020F0502020204030203" pitchFamily="34" charset="0"/>
              </a:rPr>
              <a:t>Nhận diện rủi ro là quy trình quyết định những rủi ro nào có thể ảnh hưởng đến dự án và tài liệu hóa các đặc điểm của chúng. Lợi ích chính là quy trình này là tài liệu về các rủi ro tồn tại, kiến thức, và khả năng giúp đội dự án biết trước những sự cố.</a:t>
            </a:r>
          </a:p>
          <a:p>
            <a:pPr algn="ctr"/>
            <a:endParaRPr lang="vi-VN" sz="1600">
              <a:solidFill>
                <a:srgbClr val="575C62"/>
              </a:solidFill>
              <a:ea typeface="Lato Light" panose="020F0502020204030203" pitchFamily="34" charset="0"/>
              <a:cs typeface="Lato Light" panose="020F0502020204030203" pitchFamily="34" charset="0"/>
            </a:endParaRPr>
          </a:p>
          <a:p>
            <a:pPr algn="ctr"/>
            <a:r>
              <a:rPr lang="vi-VN" sz="1600">
                <a:solidFill>
                  <a:srgbClr val="575C62"/>
                </a:solidFill>
                <a:ea typeface="Lato Light" panose="020F0502020204030203" pitchFamily="34" charset="0"/>
                <a:cs typeface="Lato Light" panose="020F0502020204030203" pitchFamily="34" charset="0"/>
              </a:rPr>
              <a:t>Nhận diện rủi ro liên quan đến việc nhận diện các rủi ro có thể ảnh hưởng đến dự án và tài liệu hóa đặc điểm của chúng.</a:t>
            </a:r>
          </a:p>
          <a:p>
            <a:pPr algn="ctr"/>
            <a:r>
              <a:rPr lang="vi-VN" sz="1600">
                <a:solidFill>
                  <a:srgbClr val="575C62"/>
                </a:solidFill>
                <a:ea typeface="Lato Light" panose="020F0502020204030203" pitchFamily="34" charset="0"/>
                <a:cs typeface="Lato Light" panose="020F0502020204030203" pitchFamily="34" charset="0"/>
              </a:rPr>
              <a:t>Những người tham gia trong việc nhận diện rủi ro nói chung có thể bao gồm những người sau đây: đội dự án, đội quản lý rủi ro, chuyên gia vấn đề từ các bộ phận khác của công ty, khách hàng, người dùng cuối, những người quản lý dự án khác, các bên liên quan, và các chuyên gia từ bên ngoài.</a:t>
            </a:r>
          </a:p>
          <a:p>
            <a:pPr algn="ctr"/>
            <a:r>
              <a:rPr lang="vi-VN" sz="1600">
                <a:solidFill>
                  <a:srgbClr val="575C62"/>
                </a:solidFill>
                <a:ea typeface="Lato Light" panose="020F0502020204030203" pitchFamily="34" charset="0"/>
                <a:cs typeface="Lato Light" panose="020F0502020204030203" pitchFamily="34" charset="0"/>
              </a:rPr>
              <a:t>Nhận diện rủi ro là một quá trình lặp đi lặp lại. Phiên đầu tiên có thể được thực hiện bởi một phần của đội dự án, hoặc bởi đội quản lý rủi ro. Toàn bộ đội dự án và các bên liên quan chính có thể thực hiện phiên lặp thứ hai. Để đạt được một phân tích khách quan, những người không tham gia vào dự án có thể thực hiện phiên lặp cuối cùng.</a:t>
            </a:r>
          </a:p>
          <a:p>
            <a:pPr algn="ctr"/>
            <a:r>
              <a:rPr lang="vi-VN" sz="1600">
                <a:solidFill>
                  <a:srgbClr val="575C62"/>
                </a:solidFill>
                <a:ea typeface="Lato Light" panose="020F0502020204030203" pitchFamily="34" charset="0"/>
                <a:cs typeface="Lato Light" panose="020F0502020204030203" pitchFamily="34" charset="0"/>
              </a:rPr>
              <a:t>Phát triển các ứng phó rủi ro thường đơn giản và hiệu quả và thậm chí có thể thực hiện được khi các rủi ro được nhận diện.​</a:t>
            </a:r>
          </a:p>
        </p:txBody>
      </p:sp>
    </p:spTree>
    <p:extLst>
      <p:ext uri="{BB962C8B-B14F-4D97-AF65-F5344CB8AC3E}">
        <p14:creationId xmlns:p14="http://schemas.microsoft.com/office/powerpoint/2010/main" val="146109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8938"/>
            <a:ext cx="10515600" cy="473506"/>
          </a:xfrm>
        </p:spPr>
        <p:txBody>
          <a:bodyPr wrap="square">
            <a:noAutofit/>
          </a:bodyPr>
          <a:lstStyle/>
          <a:p>
            <a:r>
              <a:rPr lang="vi-VN" sz="2000" b="1"/>
              <a:t>Sơ đồ nhận diện rủi ro: yếu tố đầu vào, công cụ và kỹ thuật, yếu tố đầu ra</a:t>
            </a:r>
            <a:endParaRPr lang="vi-VN" sz="2000"/>
          </a:p>
        </p:txBody>
      </p:sp>
      <p:pic>
        <p:nvPicPr>
          <p:cNvPr id="4" name="Picture 3"/>
          <p:cNvPicPr>
            <a:picLocks noChangeAspect="1"/>
          </p:cNvPicPr>
          <p:nvPr/>
        </p:nvPicPr>
        <p:blipFill>
          <a:blip r:embed="rId2"/>
          <a:stretch>
            <a:fillRect/>
          </a:stretch>
        </p:blipFill>
        <p:spPr>
          <a:xfrm>
            <a:off x="2737029" y="1308007"/>
            <a:ext cx="6717942" cy="5025757"/>
          </a:xfrm>
          <a:prstGeom prst="rect">
            <a:avLst/>
          </a:prstGeom>
        </p:spPr>
      </p:pic>
    </p:spTree>
    <p:extLst>
      <p:ext uri="{BB962C8B-B14F-4D97-AF65-F5344CB8AC3E}">
        <p14:creationId xmlns:p14="http://schemas.microsoft.com/office/powerpoint/2010/main" val="33873169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508"/>
            <a:ext cx="10515600" cy="473506"/>
          </a:xfrm>
        </p:spPr>
        <p:txBody>
          <a:bodyPr wrap="square">
            <a:noAutofit/>
          </a:bodyPr>
          <a:lstStyle/>
          <a:p>
            <a:r>
              <a:rPr lang="vi-VN" sz="2000" b="1"/>
              <a:t>Sơ đồ luồng dữ liệu trong quá trình </a:t>
            </a:r>
            <a:r>
              <a:rPr lang="vi-VN" sz="2000" b="1" smtClean="0"/>
              <a:t>nhận diện dữ liệu rủi </a:t>
            </a:r>
            <a:r>
              <a:rPr lang="vi-VN" sz="2000" b="1"/>
              <a:t>ro</a:t>
            </a:r>
            <a:endParaRPr lang="vi-VN" sz="2000"/>
          </a:p>
        </p:txBody>
      </p:sp>
      <p:pic>
        <p:nvPicPr>
          <p:cNvPr id="5" name="Picture 4"/>
          <p:cNvPicPr>
            <a:picLocks noChangeAspect="1"/>
          </p:cNvPicPr>
          <p:nvPr/>
        </p:nvPicPr>
        <p:blipFill>
          <a:blip r:embed="rId2"/>
          <a:stretch>
            <a:fillRect/>
          </a:stretch>
        </p:blipFill>
        <p:spPr>
          <a:xfrm>
            <a:off x="4027714" y="446144"/>
            <a:ext cx="4136572" cy="5965712"/>
          </a:xfrm>
          <a:prstGeom prst="rect">
            <a:avLst/>
          </a:prstGeom>
        </p:spPr>
      </p:pic>
    </p:spTree>
    <p:extLst>
      <p:ext uri="{BB962C8B-B14F-4D97-AF65-F5344CB8AC3E}">
        <p14:creationId xmlns:p14="http://schemas.microsoft.com/office/powerpoint/2010/main" val="1008342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327" y="129808"/>
            <a:ext cx="10515600" cy="473506"/>
          </a:xfrm>
        </p:spPr>
        <p:txBody>
          <a:bodyPr wrap="square">
            <a:noAutofit/>
          </a:bodyPr>
          <a:lstStyle/>
          <a:p>
            <a:r>
              <a:rPr lang="en-US" sz="3200" b="1"/>
              <a:t>Yếu tố đầu vào – Inputs</a:t>
            </a:r>
            <a:endParaRPr lang="en-AU" sz="3200" dirty="0"/>
          </a:p>
        </p:txBody>
      </p:sp>
      <p:grpSp>
        <p:nvGrpSpPr>
          <p:cNvPr id="5" name="Group 4"/>
          <p:cNvGrpSpPr/>
          <p:nvPr/>
        </p:nvGrpSpPr>
        <p:grpSpPr>
          <a:xfrm>
            <a:off x="501960" y="502319"/>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1960" y="1228759"/>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1960" y="3104132"/>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491074" y="5121913"/>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4</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0485" y="1250484"/>
            <a:ext cx="67964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a:solidFill>
                    <a:prstClr val="white">
                      <a:lumMod val="50000"/>
                    </a:prstClr>
                  </a:solidFill>
                  <a:latin typeface="Coolvetica Rg" panose="020B0603030602020004" pitchFamily="34" charset="0"/>
                  <a:cs typeface="Clear Sans" panose="020B0503030202020304" pitchFamily="34" charset="0"/>
                </a:rPr>
                <a:t>Đầu ra kế hoạch dự án</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Nhận diện rủi ro đòi hỏi sự hiểu biết về nhiệm vụ, phạm vi dự án và mục tiêu của chủ dự án, nhà tài trợ, hoặc các bên liên quan. Đầu ra của các quy trình khác cần được xem xét để nhận diện rủi ro trên toàn bộ dự án. Đầu ra dự án có thể bao gồm, nhưng không giới hạn:</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Hợp đồng dự án.</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WBS.</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Mô tả Sản phẩm.</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Lịch trình và ước tính chi phí.</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Kế hoạch tài nguyên.</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Kế hoạch đấu thầu.</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Giả thiết và danh sách ràng buộc..</a:t>
              </a:r>
              <a:endParaRPr lang="en-US" sz="9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400485" y="3075044"/>
            <a:ext cx="68914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sv-SE" sz="1400">
                  <a:solidFill>
                    <a:prstClr val="white">
                      <a:lumMod val="50000"/>
                    </a:prstClr>
                  </a:solidFill>
                  <a:latin typeface="Coolvetica Rg" panose="020B0603030602020004" pitchFamily="34" charset="0"/>
                  <a:cs typeface="Clear Sans" panose="020B0503030202020304" pitchFamily="34" charset="0"/>
                </a:rPr>
                <a:t>Phân loại rủi ro</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Mức độ ảnh hưởng của rủi ro đến dự án được xác định và tổ chức thành các loại rủi ro. Loại rủi ro cần được nhận diện rõ ràng và phải phản ánh các nguồn phổ biến của các rủi ro đối với các lĩnh vực ứng dụng hay kinh doanh. Các loại rủi ro bao gồm những điều sau đây:</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Rủi ro về kỹ thuật, chất lượng, hoặc hiệu suất - chẳng hạn như độ tin cậy về công nghệ phức tạp hoặc chưa được chứng thực, các mục tiêu về hiệu suất phi thực tế thay đổi theo công nghệ được sử dụng hoặc theo tiêu chuẩn kinh doanh của dự án.</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Rủi ro về quản lý dự án - chẳng hạn như phân bổ kém về thời gian và nguồn lực, sự yếu kém về chất lượng của kế hoạch dự án, yếu kém trong sử dụng các hình phạt quản lý dự án.</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Rủi ro về tổ chức - chẳng hạn như các mục tiêu về chi phí, thời gian và phạm vi không phù hợp trong nội bộ, thiếu sự ưu tiên cho các dự án, thiếu kinh phí hoặc kinh phí bị gián đoạn, và xung đột tài nguyên với các dự án khác trong tổ chức.</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Rủi ro bên ngoài - chẳng hạn như chuyển đổi môi trường pháp lý hoặc quy định, vấn đề lao động, thay đổi các ưu tiên của chủ dự án, rủi ro về lĩnh vực, và thời tiết. Các rủi ro bất khả kháng như động đất, lũ lụt và tình trạng bất ổn dân sự thường yêu cầu hành động khắc phục thảm họa hơn là quản lý rủi ro.</a:t>
              </a:r>
              <a:endParaRPr lang="en-US" sz="9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0484" y="496146"/>
            <a:ext cx="68914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Kế </a:t>
              </a:r>
              <a:r>
                <a:rPr lang="en-US" sz="1400">
                  <a:solidFill>
                    <a:prstClr val="white">
                      <a:lumMod val="50000"/>
                    </a:prstClr>
                  </a:solidFill>
                  <a:latin typeface="Coolvetica Rg" panose="020B0603030602020004" pitchFamily="34" charset="0"/>
                  <a:cs typeface="Clear Sans" panose="020B0503030202020304" pitchFamily="34" charset="0"/>
                </a:rPr>
                <a:t>hoạch quản lý rủi ro</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000">
                  <a:solidFill>
                    <a:prstClr val="white">
                      <a:lumMod val="50000"/>
                    </a:prstClr>
                  </a:solidFill>
                  <a:ea typeface="Open Sans" panose="020B0606030504020204" pitchFamily="34" charset="0"/>
                  <a:cs typeface="Open Sans" panose="020B0606030504020204" pitchFamily="34" charset="0"/>
                </a:rPr>
                <a:t>Vai trò của các yếu tố chính của kế hoạch quản lý rủi ro trong quy trình nhận diện rủi ro là đưa ra vai trò và trách nhiệm, các điều khoản cho các hoạt động quản lý rủi ro trong ngân sách và lịch trình, và các loại rủi ro, đôi khi được thể hiện như là một cấu trúc phân rã rủi ro </a:t>
              </a:r>
              <a:endParaRPr lang="en-US" sz="10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17</a:t>
            </a:fld>
            <a:endParaRPr lang="en-AU" dirty="0">
              <a:solidFill>
                <a:prstClr val="black">
                  <a:lumMod val="50000"/>
                  <a:lumOff val="50000"/>
                </a:prstClr>
              </a:solidFill>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944" y="2076680"/>
            <a:ext cx="3581400" cy="1276350"/>
          </a:xfrm>
          <a:prstGeom prst="rect">
            <a:avLst/>
          </a:prstGeom>
        </p:spPr>
      </p:pic>
      <p:grpSp>
        <p:nvGrpSpPr>
          <p:cNvPr id="45" name="Group 44"/>
          <p:cNvGrpSpPr/>
          <p:nvPr/>
        </p:nvGrpSpPr>
        <p:grpSpPr>
          <a:xfrm>
            <a:off x="1422257" y="5157211"/>
            <a:ext cx="6858800" cy="1006622"/>
            <a:chOff x="1427909" y="2110286"/>
            <a:chExt cx="4481743" cy="774581"/>
          </a:xfrm>
        </p:grpSpPr>
        <p:sp>
          <p:nvSpPr>
            <p:cNvPr id="46" name="Rectangle 1436"/>
            <p:cNvSpPr>
              <a:spLocks noChangeArrowheads="1"/>
            </p:cNvSpPr>
            <p:nvPr/>
          </p:nvSpPr>
          <p:spPr bwMode="auto">
            <a:xfrm>
              <a:off x="1489998" y="2110286"/>
              <a:ext cx="4419654" cy="16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Thông tin lịch sử</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47" name="Content Placeholder 2"/>
            <p:cNvSpPr txBox="1">
              <a:spLocks/>
            </p:cNvSpPr>
            <p:nvPr/>
          </p:nvSpPr>
          <p:spPr>
            <a:xfrm>
              <a:off x="1427909" y="2278419"/>
              <a:ext cx="4367000"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000">
                  <a:solidFill>
                    <a:prstClr val="white">
                      <a:lumMod val="50000"/>
                    </a:prstClr>
                  </a:solidFill>
                </a:rPr>
                <a:t>Thông tin có sẵn từ trước từ các nguồn sau đây:</a:t>
              </a:r>
            </a:p>
            <a:p>
              <a:pPr marL="0" indent="0" algn="just">
                <a:buNone/>
              </a:pPr>
              <a:r>
                <a:rPr lang="vi-VN" sz="1000">
                  <a:solidFill>
                    <a:prstClr val="white">
                      <a:lumMod val="50000"/>
                    </a:prstClr>
                  </a:solidFill>
                </a:rPr>
                <a:t>Các file dự án – một hoặc nhiều tổ chức tham gia vào các dự án có thể duy trì hồ sơ các kết quả dự án trước đó có thể được sử dụng để nhận diện các rủi ro. Đây có thể là báo cáo cuối cùng của dự án hoặc kế hoạch ứng phó rủi ro. Chúng có thể bao gồm những kinh nghiệm được tổ chức mô tả các vấn đề và giải pháp của chúng, hoặc có sẵn thông qua kinh nghiệm của các bên liên quan dự án hoặc những người khác trong tổ chức.</a:t>
              </a:r>
            </a:p>
            <a:p>
              <a:pPr marL="0" indent="0" algn="just">
                <a:buNone/>
              </a:pPr>
              <a:r>
                <a:rPr lang="vi-VN" sz="1000">
                  <a:solidFill>
                    <a:prstClr val="white">
                      <a:lumMod val="50000"/>
                    </a:prstClr>
                  </a:solidFill>
                </a:rPr>
                <a:t>Thông tin công khai – các cơ sở dữ liệu thương mại, các nghiên cứu, tiêu chuẩn, và các nghiên cứu được công bố khác có thể có sẵn cho nhiều lĩnh vực ứng dụng.</a:t>
              </a:r>
              <a:endParaRPr lang="vi-VN" sz="1000">
                <a:solidFill>
                  <a:prstClr val="white">
                    <a:lumMod val="50000"/>
                  </a:prstClr>
                </a:solidFill>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1113193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509"/>
            <a:ext cx="10515600" cy="473506"/>
          </a:xfrm>
        </p:spPr>
        <p:txBody>
          <a:bodyPr wrap="square">
            <a:noAutofit/>
          </a:bodyPr>
          <a:lstStyle/>
          <a:p>
            <a:r>
              <a:rPr lang="en-US" sz="3600" b="1"/>
              <a:t>Công cụ và kỹ thuật - Tools and Techniques</a:t>
            </a:r>
            <a:endParaRPr lang="en-AU" sz="3600" dirty="0"/>
          </a:p>
        </p:txBody>
      </p:sp>
      <p:grpSp>
        <p:nvGrpSpPr>
          <p:cNvPr id="5" name="Group 4"/>
          <p:cNvGrpSpPr/>
          <p:nvPr/>
        </p:nvGrpSpPr>
        <p:grpSpPr>
          <a:xfrm>
            <a:off x="508494" y="1075850"/>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8494" y="1982998"/>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8493" y="3586233"/>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7019" y="1959003"/>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a:solidFill>
                    <a:prstClr val="white">
                      <a:lumMod val="50000"/>
                    </a:prstClr>
                  </a:solidFill>
                  <a:latin typeface="Coolvetica Rg" panose="020B0603030602020004" pitchFamily="34" charset="0"/>
                  <a:cs typeface="Clear Sans" panose="020B0503030202020304" pitchFamily="34" charset="0"/>
                </a:rPr>
                <a:t>Kỹ thuật thu thập thông tin</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Ví dụ về các kỹ thuật thu thập thông tin sử dụng trong việc nhận diện rủi ro có thể bao gồm động não; Delphi; phỏng vấn; và phân tích nguyên nhân ban đầu</a:t>
              </a:r>
              <a:r>
                <a:rPr lang="vi-VN" sz="1200" smtClean="0">
                  <a:solidFill>
                    <a:prstClr val="white">
                      <a:lumMod val="50000"/>
                    </a:prstClr>
                  </a:solidFill>
                  <a:ea typeface="Open Sans" panose="020B0606030504020204" pitchFamily="34" charset="0"/>
                  <a:cs typeface="Open Sans" panose="020B0606030504020204" pitchFamily="34" charset="0"/>
                </a:rPr>
                <a:t>.</a:t>
              </a:r>
            </a:p>
            <a:p>
              <a:pPr marL="0" indent="0" algn="just">
                <a:buNone/>
              </a:pPr>
              <a:r>
                <a:rPr lang="vi-VN" sz="1200" smtClean="0">
                  <a:solidFill>
                    <a:prstClr val="white">
                      <a:lumMod val="50000"/>
                    </a:prstClr>
                  </a:solidFill>
                  <a:ea typeface="Open Sans" panose="020B0606030504020204" pitchFamily="34" charset="0"/>
                  <a:cs typeface="Open Sans" panose="020B0606030504020204" pitchFamily="34" charset="0"/>
                </a:rPr>
                <a:t>.</a:t>
              </a:r>
              <a:r>
                <a:rPr lang="vi-VN" sz="1200" i="1"/>
                <a:t> Động </a:t>
              </a:r>
              <a:r>
                <a:rPr lang="vi-VN" sz="1200" i="1" smtClean="0"/>
                <a:t>não</a:t>
              </a:r>
            </a:p>
            <a:p>
              <a:pPr marL="0" indent="0" algn="just">
                <a:buNone/>
              </a:pPr>
              <a:r>
                <a:rPr lang="vi-VN" sz="1200" i="1" smtClean="0">
                  <a:solidFill>
                    <a:prstClr val="white">
                      <a:lumMod val="50000"/>
                    </a:prstClr>
                  </a:solidFill>
                  <a:ea typeface="Open Sans" panose="020B0606030504020204" pitchFamily="34" charset="0"/>
                  <a:cs typeface="Open Sans" panose="020B0606030504020204" pitchFamily="34" charset="0"/>
                </a:rPr>
                <a:t>. </a:t>
              </a:r>
              <a:r>
                <a:rPr lang="vi-VN" sz="1200" i="1"/>
                <a:t>Kỹ thuật</a:t>
              </a:r>
              <a:r>
                <a:rPr lang="vi-VN" sz="1200"/>
                <a:t> </a:t>
              </a:r>
              <a:r>
                <a:rPr lang="vi-VN" sz="1200" i="1" smtClean="0"/>
                <a:t>Delphi</a:t>
              </a:r>
            </a:p>
            <a:p>
              <a:pPr marL="0" indent="0" algn="just">
                <a:buNone/>
              </a:pPr>
              <a:r>
                <a:rPr lang="vi-VN" sz="1200" i="1" smtClean="0">
                  <a:solidFill>
                    <a:prstClr val="white">
                      <a:lumMod val="50000"/>
                    </a:prstClr>
                  </a:solidFill>
                  <a:ea typeface="Open Sans" panose="020B0606030504020204" pitchFamily="34" charset="0"/>
                  <a:cs typeface="Open Sans" panose="020B0606030504020204" pitchFamily="34" charset="0"/>
                </a:rPr>
                <a:t>. </a:t>
              </a:r>
              <a:r>
                <a:rPr lang="vi-VN" sz="1200" i="1"/>
                <a:t>Phỏng </a:t>
              </a:r>
              <a:r>
                <a:rPr lang="vi-VN" sz="1200" i="1" smtClean="0"/>
                <a:t>vấn</a:t>
              </a:r>
            </a:p>
            <a:p>
              <a:pPr marL="0" indent="0" algn="just">
                <a:buNone/>
              </a:pPr>
              <a:r>
                <a:rPr lang="vi-VN" sz="1200" i="1" smtClean="0">
                  <a:solidFill>
                    <a:prstClr val="white">
                      <a:lumMod val="50000"/>
                    </a:prstClr>
                  </a:solidFill>
                  <a:ea typeface="Open Sans" panose="020B0606030504020204" pitchFamily="34" charset="0"/>
                  <a:cs typeface="Open Sans" panose="020B0606030504020204" pitchFamily="34" charset="0"/>
                </a:rPr>
                <a:t>. </a:t>
              </a:r>
              <a:r>
                <a:rPr lang="vi-VN" sz="1200" i="1"/>
                <a:t>Phân tích</a:t>
              </a:r>
              <a:r>
                <a:rPr lang="vi-VN" sz="1200"/>
                <a:t> </a:t>
              </a:r>
              <a:r>
                <a:rPr lang="vi-VN" sz="1200" i="1"/>
                <a:t>nguyên nhân gốc</a:t>
              </a:r>
              <a:endParaRPr lang="vi-VN" sz="120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407018" y="3535374"/>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a:solidFill>
                    <a:prstClr val="white">
                      <a:lumMod val="50000"/>
                    </a:prstClr>
                  </a:solidFill>
                  <a:latin typeface="Coolvetica Rg" panose="020B0603030602020004" pitchFamily="34" charset="0"/>
                  <a:cs typeface="Clear Sans" panose="020B0503030202020304" pitchFamily="34" charset="0"/>
                </a:rPr>
                <a:t>Bảng kiểm</a:t>
              </a: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danh sách kiểm tra để nhận diện rủi ro có thể được phát triển dựa trên các thông tin lịch sử và kiến thức đã được tích lũy từ các dự án tương tự trước đây và từ các nguồn thông tin khác. Một lợi thế của việc sử dụng một danh sách kiểm tra là nhận diện rủi ro là nhanh chóng và đơn giản. Một nhược điểm là nó không thể xây dựng một danh sách kiểm tra đầy đủ các rủi ro, và người dùng có thể bị giới hạn hiệu quả ở những hạng mục trong danh sách. Nên cẩn thận để khám phá các mục không xuất hiện trên một danh sách kiểm tra tiêu chuẩn nếu chúng có thể có liên quan đến các dự án cụ thể. Danh sách kiểm tra cần ghi rõ từng mục tất cả các loại rủi ro có thể đối với dự án Việc rà soát lại danh sách kiểm tra như là một bước chính thức của mọi thủ tục kết thúc dự án là rất quan trọng nhằm cải thiện danh sách các rủi ro tiềm ẩn, và cải thiện các mô tả về rủi ro.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7018" y="1008717"/>
            <a:ext cx="6403004" cy="816468"/>
            <a:chOff x="1472816" y="2007441"/>
            <a:chExt cx="6614058" cy="816466"/>
          </a:xfrm>
        </p:grpSpPr>
        <p:sp>
          <p:nvSpPr>
            <p:cNvPr id="27" name="Rectangle 1436"/>
            <p:cNvSpPr>
              <a:spLocks noChangeArrowheads="1"/>
            </p:cNvSpPr>
            <p:nvPr/>
          </p:nvSpPr>
          <p:spPr bwMode="auto">
            <a:xfrm>
              <a:off x="1572166" y="2007441"/>
              <a:ext cx="651470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Xem xét tài liệu</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1745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Thực hiện xem xét cấu trúc của các kế hoạch và các giả thiết dự án, cả mức phạm vi tổng thể và chi tiết của dự án, các tập tin dự án trước, và các thông tin khác thường là bước ban đầu được thực hiện bởi đội dự án.</a:t>
              </a:r>
              <a:endParaRPr lang="en-US" sz="11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18</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709" y="1521953"/>
            <a:ext cx="3810000" cy="4552950"/>
          </a:xfrm>
          <a:prstGeom prst="rect">
            <a:avLst/>
          </a:prstGeom>
        </p:spPr>
      </p:pic>
    </p:spTree>
    <p:extLst>
      <p:ext uri="{BB962C8B-B14F-4D97-AF65-F5344CB8AC3E}">
        <p14:creationId xmlns:p14="http://schemas.microsoft.com/office/powerpoint/2010/main" val="2410007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63595"/>
            <a:ext cx="11430000" cy="6109365"/>
          </a:xfrm>
          <a:prstGeom prst="rect">
            <a:avLst/>
          </a:prstGeom>
          <a:noFill/>
        </p:spPr>
        <p:txBody>
          <a:bodyPr wrap="square" rtlCol="0">
            <a:spAutoFit/>
          </a:bodyPr>
          <a:lstStyle/>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smtClean="0">
                <a:solidFill>
                  <a:srgbClr val="3F3F3F"/>
                </a:solidFill>
                <a:latin typeface="Arial" panose="020B0604020202020204" pitchFamily="34" charset="0"/>
                <a:cs typeface="Arial" panose="020B0604020202020204" pitchFamily="34" charset="0"/>
              </a:rPr>
              <a:t>4</a:t>
            </a:r>
            <a:r>
              <a:rPr lang="vi-VN" sz="1400" b="1">
                <a:solidFill>
                  <a:srgbClr val="3F3F3F"/>
                </a:solidFill>
                <a:latin typeface="Arial" panose="020B0604020202020204" pitchFamily="34" charset="0"/>
                <a:cs typeface="Arial" panose="020B0604020202020204" pitchFamily="34" charset="0"/>
              </a:rPr>
              <a:t>. Phân tích các giả thiết.</a:t>
            </a:r>
          </a:p>
          <a:p>
            <a:pPr>
              <a:spcBef>
                <a:spcPts val="600"/>
              </a:spcBef>
            </a:pPr>
            <a:r>
              <a:rPr lang="vi-VN" sz="1400">
                <a:solidFill>
                  <a:srgbClr val="3F3F3F"/>
                </a:solidFill>
                <a:latin typeface="Arial" panose="020B0604020202020204" pitchFamily="34" charset="0"/>
                <a:cs typeface="Arial" panose="020B0604020202020204" pitchFamily="34" charset="0"/>
              </a:rPr>
              <a:t>Mỗi dự án được hình thành và phát triển dựa trên một tập hợp các giả thiết, kịch bản, hoặc giả định. Phân tích giả thiết là một kỹ thuật khám phá tính hợp lệ của các giả thiết. Nó nhận diện rủi ro đối với các dự án từ những giả thiết không chính xác, không thống nhất, hoặc không đầy đủ.</a:t>
            </a:r>
          </a:p>
          <a:p>
            <a:pPr>
              <a:spcBef>
                <a:spcPts val="600"/>
              </a:spcBef>
            </a:pPr>
            <a:r>
              <a:rPr lang="vi-VN" sz="1400" b="1" smtClean="0">
                <a:solidFill>
                  <a:srgbClr val="3F3F3F"/>
                </a:solidFill>
                <a:latin typeface="Arial" panose="020B0604020202020204" pitchFamily="34" charset="0"/>
                <a:cs typeface="Arial" panose="020B0604020202020204" pitchFamily="34" charset="0"/>
              </a:rPr>
              <a:t>5</a:t>
            </a:r>
            <a:r>
              <a:rPr lang="vi-VN" sz="1400" b="1">
                <a:solidFill>
                  <a:srgbClr val="3F3F3F"/>
                </a:solidFill>
                <a:latin typeface="Arial" panose="020B0604020202020204" pitchFamily="34" charset="0"/>
                <a:cs typeface="Arial" panose="020B0604020202020204" pitchFamily="34" charset="0"/>
              </a:rPr>
              <a:t>. Kỹ thuật biểu đồ hóa.</a:t>
            </a:r>
          </a:p>
          <a:p>
            <a:pPr>
              <a:spcBef>
                <a:spcPts val="600"/>
              </a:spcBef>
            </a:pPr>
            <a:r>
              <a:rPr lang="vi-VN" sz="1400">
                <a:solidFill>
                  <a:srgbClr val="3F3F3F"/>
                </a:solidFill>
                <a:latin typeface="Arial" panose="020B0604020202020204" pitchFamily="34" charset="0"/>
                <a:cs typeface="Arial" panose="020B0604020202020204" pitchFamily="34" charset="0"/>
              </a:rPr>
              <a:t>Các kỹ thuật vẽ biểu đồ có thể bao gồm:</a:t>
            </a:r>
          </a:p>
          <a:p>
            <a:pPr>
              <a:spcBef>
                <a:spcPts val="600"/>
              </a:spcBef>
            </a:pPr>
            <a:r>
              <a:rPr lang="vi-VN" sz="1400">
                <a:solidFill>
                  <a:srgbClr val="3F3F3F"/>
                </a:solidFill>
                <a:latin typeface="Arial" panose="020B0604020202020204" pitchFamily="34" charset="0"/>
                <a:cs typeface="Arial" panose="020B0604020202020204" pitchFamily="34" charset="0"/>
              </a:rPr>
              <a:t>Các biểu đồ nguyên nhân và kết quả (cũng được biết như là biểu đồ Ishikawa hoặc xương cá ) – rất hữu ích để xác định nguyên nhân gây rủi </a:t>
            </a:r>
            <a:r>
              <a:rPr lang="vi-VN" sz="1400" smtClean="0">
                <a:solidFill>
                  <a:srgbClr val="3F3F3F"/>
                </a:solidFill>
                <a:latin typeface="Arial" panose="020B0604020202020204" pitchFamily="34" charset="0"/>
                <a:cs typeface="Arial" panose="020B0604020202020204" pitchFamily="34" charset="0"/>
              </a:rPr>
              <a:t>ro (được mô tả trong mục 8.1.2.3 ).</a:t>
            </a: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a:solidFill>
                  <a:srgbClr val="3F3F3F"/>
                </a:solidFill>
                <a:latin typeface="Arial" panose="020B0604020202020204" pitchFamily="34" charset="0"/>
                <a:cs typeface="Arial" panose="020B0604020202020204" pitchFamily="34" charset="0"/>
              </a:rPr>
              <a:t>Biểu đồ luồng quy trình hoặc hệ thống – chỉ ra cách các yếu tố khác nhau của một hệ thống tương tác với nhau và cơ chế nhân quả </a:t>
            </a:r>
            <a:r>
              <a:rPr lang="vi-VN" sz="1400" smtClean="0">
                <a:solidFill>
                  <a:srgbClr val="3F3F3F"/>
                </a:solidFill>
                <a:latin typeface="Arial" panose="020B0604020202020204" pitchFamily="34" charset="0"/>
                <a:cs typeface="Arial" panose="020B0604020202020204" pitchFamily="34" charset="0"/>
              </a:rPr>
              <a:t>os (mô tả trong mục 8.1.2.3 ).</a:t>
            </a: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a:solidFill>
                  <a:srgbClr val="3F3F3F"/>
                </a:solidFill>
                <a:latin typeface="Arial" panose="020B0604020202020204" pitchFamily="34" charset="0"/>
                <a:cs typeface="Arial" panose="020B0604020202020204" pitchFamily="34" charset="0"/>
              </a:rPr>
              <a:t>Các biểu đồ tác động -một đại diện đồ họa của một vấn đề hiển thị các tác động thông thường, trình tự thời gian của các sự kiện, và các mối quan hệ khác giữa các biến và kết quả.</a:t>
            </a:r>
          </a:p>
          <a:p>
            <a:pPr>
              <a:spcBef>
                <a:spcPts val="600"/>
              </a:spcBef>
            </a:pPr>
            <a:r>
              <a:rPr lang="vi-VN" sz="1400" b="1" smtClean="0">
                <a:solidFill>
                  <a:srgbClr val="3F3F3F"/>
                </a:solidFill>
                <a:latin typeface="Arial" panose="020B0604020202020204" pitchFamily="34" charset="0"/>
                <a:cs typeface="Arial" panose="020B0604020202020204" pitchFamily="34" charset="0"/>
              </a:rPr>
              <a:t>6</a:t>
            </a:r>
            <a:r>
              <a:rPr lang="vi-VN" sz="1400" b="1">
                <a:solidFill>
                  <a:srgbClr val="3F3F3F"/>
                </a:solidFill>
                <a:latin typeface="Arial" panose="020B0604020202020204" pitchFamily="34" charset="0"/>
                <a:cs typeface="Arial" panose="020B0604020202020204" pitchFamily="34" charset="0"/>
              </a:rPr>
              <a:t>. Phân tích SWOT</a:t>
            </a:r>
          </a:p>
          <a:p>
            <a:pPr>
              <a:spcBef>
                <a:spcPts val="600"/>
              </a:spcBef>
            </a:pPr>
            <a:r>
              <a:rPr lang="vi-VN" sz="1400">
                <a:solidFill>
                  <a:srgbClr val="3F3F3F"/>
                </a:solidFill>
                <a:latin typeface="Arial" panose="020B0604020202020204" pitchFamily="34" charset="0"/>
                <a:cs typeface="Arial" panose="020B0604020202020204" pitchFamily="34" charset="0"/>
              </a:rPr>
              <a:t>Kỹ thuật này kiểm tra dự án từ mỗi điểm mạnh, điểm yếu, các cơ hội và các khía cạnh đe dọa (SWOT) để tăng bề rộng của các rủi ro nhận diện được bằng các rủi ro phát sinh nội bộ. Kỹ thuật bắt đầu với việc xác định các điểm mạnh và điểm yếu của tổ chức, tập trung vào cả dự án, tổ chức hay lĩnh vực kinh doanh nói chung. Phân tích SWOT sau đó định nghĩa bất kỳ cơ hội nào cho dự án có được từ những điểm mạnh của tổ chức và bất kỳ mối đe dọa phát sinh này từ điểm yếu của tổ chức. Phân tích cũng kiểm tra mức độ mà các điểm mạnh của tổ chức bù đắp cho các mối đe dọa, cũng như xác định các cơ hội để khắc phục điểm yếu.</a:t>
            </a:r>
          </a:p>
          <a:p>
            <a:pPr>
              <a:spcBef>
                <a:spcPts val="600"/>
              </a:spcBef>
            </a:pPr>
            <a:r>
              <a:rPr lang="vi-VN" sz="1400" b="1" smtClean="0">
                <a:solidFill>
                  <a:srgbClr val="3F3F3F"/>
                </a:solidFill>
                <a:latin typeface="Arial" panose="020B0604020202020204" pitchFamily="34" charset="0"/>
                <a:cs typeface="Arial" panose="020B0604020202020204" pitchFamily="34" charset="0"/>
              </a:rPr>
              <a:t>7</a:t>
            </a:r>
            <a:r>
              <a:rPr lang="vi-VN" sz="1400" b="1">
                <a:solidFill>
                  <a:srgbClr val="3F3F3F"/>
                </a:solidFill>
                <a:latin typeface="Arial" panose="020B0604020202020204" pitchFamily="34" charset="0"/>
                <a:cs typeface="Arial" panose="020B0604020202020204" pitchFamily="34" charset="0"/>
              </a:rPr>
              <a:t>. Đánh giá của chuyên gia</a:t>
            </a:r>
          </a:p>
          <a:p>
            <a:pPr>
              <a:spcBef>
                <a:spcPts val="600"/>
              </a:spcBef>
            </a:pPr>
            <a:r>
              <a:rPr lang="vi-VN" sz="1400">
                <a:solidFill>
                  <a:srgbClr val="3F3F3F"/>
                </a:solidFill>
                <a:latin typeface="Arial" panose="020B0604020202020204" pitchFamily="34" charset="0"/>
                <a:cs typeface="Arial" panose="020B0604020202020204" pitchFamily="34" charset="0"/>
              </a:rPr>
              <a:t>Rủi ro có thể được nhận diện trực tiếp bởi các chuyên gia có kinh nghiệm phù hợp với các dự án hoặc các lĩnh vực kinh doanh tương ứng. Các chuyên gia này cần được xác định bởi người quản lý dự án và mời đến để xem xét tất cả các khía cạnh của dự án và đề xuất rủi ro có thể dựa vào kinh nghiệm và lĩnh vực chuyên môn của họ trước đó. Các đánh giá có tính chất thành kiến của các chuyên gia nên được đưa vào một bảng kê trong quá trình này.</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7911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81201" y="1541414"/>
            <a:ext cx="3493643" cy="2447354"/>
            <a:chOff x="7463789" y="654098"/>
            <a:chExt cx="4658190" cy="3263139"/>
          </a:xfrm>
        </p:grpSpPr>
        <p:sp>
          <p:nvSpPr>
            <p:cNvPr id="8" name="TextBox 1"/>
            <p:cNvSpPr txBox="1"/>
            <p:nvPr/>
          </p:nvSpPr>
          <p:spPr>
            <a:xfrm>
              <a:off x="7463789" y="654098"/>
              <a:ext cx="4658190" cy="2893100"/>
            </a:xfrm>
            <a:prstGeom prst="rect">
              <a:avLst/>
            </a:prstGeom>
            <a:noFill/>
          </p:spPr>
          <p:txBody>
            <a:bodyPr wrap="square" lIns="0" rtlCol="0" anchor="ctr">
              <a:spAutoFit/>
            </a:bodyPr>
            <a:lstStyle/>
            <a:p>
              <a:pPr algn="ctr" defTabSz="685800">
                <a:defRPr/>
              </a:pPr>
              <a:r>
                <a:rPr lang="vi-VN" sz="2700" kern="0" cap="small">
                  <a:solidFill>
                    <a:srgbClr val="7030A0"/>
                  </a:solidFill>
                  <a:latin typeface="Roboto" panose="02000000000000000000" pitchFamily="2" charset="0"/>
                  <a:ea typeface="Roboto" panose="02000000000000000000" pitchFamily="2" charset="0"/>
                </a:rPr>
                <a:t>Trần Mạnh Cường</a:t>
              </a:r>
            </a:p>
            <a:p>
              <a:pPr algn="ctr" defTabSz="685800">
                <a:defRPr/>
              </a:pPr>
              <a:r>
                <a:rPr lang="vi-VN" sz="2700" kern="0" cap="small">
                  <a:solidFill>
                    <a:srgbClr val="7030A0"/>
                  </a:solidFill>
                  <a:latin typeface="Roboto" panose="02000000000000000000" pitchFamily="2" charset="0"/>
                  <a:ea typeface="Roboto" panose="02000000000000000000" pitchFamily="2" charset="0"/>
                </a:rPr>
                <a:t>Trương Kim Tú </a:t>
              </a:r>
            </a:p>
            <a:p>
              <a:pPr algn="ctr" defTabSz="685800">
                <a:defRPr/>
              </a:pPr>
              <a:r>
                <a:rPr lang="vi-VN" sz="2700" kern="0" cap="small">
                  <a:solidFill>
                    <a:srgbClr val="7030A0"/>
                  </a:solidFill>
                  <a:latin typeface="Roboto" panose="02000000000000000000" pitchFamily="2" charset="0"/>
                  <a:ea typeface="Roboto" panose="02000000000000000000" pitchFamily="2" charset="0"/>
                </a:rPr>
                <a:t>Trần Văn Linh</a:t>
              </a:r>
            </a:p>
            <a:p>
              <a:pPr algn="ctr" defTabSz="685800">
                <a:defRPr/>
              </a:pPr>
              <a:r>
                <a:rPr lang="vi-VN" sz="2700" kern="0" cap="small">
                  <a:solidFill>
                    <a:srgbClr val="7030A0"/>
                  </a:solidFill>
                  <a:latin typeface="Roboto" panose="02000000000000000000" pitchFamily="2" charset="0"/>
                  <a:ea typeface="Roboto" panose="02000000000000000000" pitchFamily="2" charset="0"/>
                </a:rPr>
                <a:t>Nguyễn Minh Tân</a:t>
              </a:r>
            </a:p>
            <a:p>
              <a:pPr algn="ctr" defTabSz="685800">
                <a:defRPr/>
              </a:pPr>
              <a:r>
                <a:rPr lang="vi-VN" sz="2700" kern="0" cap="small">
                  <a:solidFill>
                    <a:srgbClr val="7030A0"/>
                  </a:solidFill>
                  <a:latin typeface="Roboto" panose="02000000000000000000" pitchFamily="2" charset="0"/>
                  <a:ea typeface="Roboto" panose="02000000000000000000" pitchFamily="2" charset="0"/>
                </a:rPr>
                <a:t>Đào Tiến Tú *</a:t>
              </a:r>
              <a:endParaRPr lang="en-US" sz="3000" b="1" kern="0" cap="small">
                <a:solidFill>
                  <a:srgbClr val="7030A0"/>
                </a:solidFill>
                <a:latin typeface="Roboto Black" panose="02000000000000000000" pitchFamily="2" charset="0"/>
                <a:ea typeface="Roboto" panose="02000000000000000000" pitchFamily="2" charset="0"/>
              </a:endParaRPr>
            </a:p>
          </p:txBody>
        </p:sp>
        <p:cxnSp>
          <p:nvCxnSpPr>
            <p:cNvPr id="3" name="Straight Connector 2"/>
            <p:cNvCxnSpPr/>
            <p:nvPr/>
          </p:nvCxnSpPr>
          <p:spPr>
            <a:xfrm>
              <a:off x="7889942" y="3917237"/>
              <a:ext cx="380588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 name="TextBox 1"/>
          <p:cNvSpPr txBox="1"/>
          <p:nvPr/>
        </p:nvSpPr>
        <p:spPr>
          <a:xfrm>
            <a:off x="6096000" y="304800"/>
            <a:ext cx="4583067" cy="1138773"/>
          </a:xfrm>
          <a:prstGeom prst="rect">
            <a:avLst/>
          </a:prstGeom>
          <a:noFill/>
        </p:spPr>
        <p:txBody>
          <a:bodyPr wrap="square" rtlCol="0" anchor="t">
            <a:spAutoFit/>
          </a:bodyPr>
          <a:lstStyle/>
          <a:p>
            <a:pPr>
              <a:defRPr/>
            </a:pPr>
            <a:endParaRPr lang="en-US" sz="2800" kern="0" cap="small" smtClean="0">
              <a:solidFill>
                <a:srgbClr val="72C4B6">
                  <a:lumMod val="75000"/>
                </a:srgbClr>
              </a:solidFill>
              <a:latin typeface="Roboto" panose="02000000000000000000" pitchFamily="2" charset="0"/>
              <a:ea typeface="Roboto" panose="02000000000000000000" pitchFamily="2" charset="0"/>
            </a:endParaRPr>
          </a:p>
          <a:p>
            <a:pPr>
              <a:defRPr/>
            </a:pPr>
            <a:r>
              <a:rPr lang="en-US" sz="4000" kern="0" cap="small" smtClean="0">
                <a:solidFill>
                  <a:srgbClr val="72C4B6">
                    <a:lumMod val="75000"/>
                  </a:srgbClr>
                </a:solidFill>
                <a:latin typeface="Roboto" panose="02000000000000000000" pitchFamily="2" charset="0"/>
                <a:ea typeface="Roboto" panose="02000000000000000000" pitchFamily="2" charset="0"/>
              </a:rPr>
              <a:t>Nhóm 8</a:t>
            </a:r>
            <a:endParaRPr lang="en-US" sz="3600" kern="0" cap="small">
              <a:solidFill>
                <a:srgbClr val="72C4B6">
                  <a:lumMod val="75000"/>
                </a:srgbClr>
              </a:solidFill>
              <a:latin typeface="Roboto Light" panose="02000000000000000000" pitchFamily="2" charset="0"/>
              <a:ea typeface="Roboto Light" panose="02000000000000000000" pitchFamily="2" charset="0"/>
            </a:endParaRPr>
          </a:p>
        </p:txBody>
      </p:sp>
      <p:cxnSp>
        <p:nvCxnSpPr>
          <p:cNvPr id="40" name="Straight Connector 39"/>
          <p:cNvCxnSpPr/>
          <p:nvPr/>
        </p:nvCxnSpPr>
        <p:spPr>
          <a:xfrm>
            <a:off x="5791200" y="723900"/>
            <a:ext cx="0" cy="541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340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fontScale="90000"/>
          </a:bodyPr>
          <a:lstStyle/>
          <a:p>
            <a:r>
              <a:rPr lang="en-US" b="1"/>
              <a:t>Yếu tố đầu </a:t>
            </a:r>
            <a:r>
              <a:rPr lang="en-US" b="1" smtClean="0"/>
              <a:t>ra </a:t>
            </a:r>
            <a:r>
              <a:rPr lang="en-US" b="1"/>
              <a:t>– </a:t>
            </a:r>
            <a:r>
              <a:rPr lang="en-US" b="1" smtClean="0"/>
              <a:t>Outputs</a:t>
            </a:r>
            <a:endParaRPr lang="en-AU" dirty="0"/>
          </a:p>
        </p:txBody>
      </p:sp>
      <p:grpSp>
        <p:nvGrpSpPr>
          <p:cNvPr id="5" name="Group 4"/>
          <p:cNvGrpSpPr/>
          <p:nvPr/>
        </p:nvGrpSpPr>
        <p:grpSpPr>
          <a:xfrm>
            <a:off x="501960" y="15180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26" name="Group 25"/>
          <p:cNvGrpSpPr/>
          <p:nvPr/>
        </p:nvGrpSpPr>
        <p:grpSpPr>
          <a:xfrm>
            <a:off x="1400484" y="151189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Rủi </a:t>
              </a:r>
              <a:r>
                <a:rPr lang="en-US" sz="1400">
                  <a:solidFill>
                    <a:prstClr val="white">
                      <a:lumMod val="50000"/>
                    </a:prstClr>
                  </a:solidFill>
                  <a:latin typeface="Coolvetica Rg" panose="020B0603030602020004" pitchFamily="34" charset="0"/>
                  <a:cs typeface="Clear Sans" panose="020B0503030202020304" pitchFamily="34" charset="0"/>
                </a:rPr>
                <a:t>ro</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Một rủi ro là một sự kiện hoặc một điều kiện không chắc chắn, mà nếu nó xảy ra, sẽ có tác động tích cực hoặc tiêu cực đến mục tiêu dự án.</a:t>
              </a: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20</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344" y="1510275"/>
            <a:ext cx="4191000" cy="914400"/>
          </a:xfrm>
          <a:prstGeom prst="rect">
            <a:avLst/>
          </a:prstGeom>
        </p:spPr>
      </p:pic>
      <p:grpSp>
        <p:nvGrpSpPr>
          <p:cNvPr id="11" name="Group 10"/>
          <p:cNvGrpSpPr/>
          <p:nvPr/>
        </p:nvGrpSpPr>
        <p:grpSpPr>
          <a:xfrm>
            <a:off x="508494" y="2472857"/>
            <a:ext cx="670735" cy="691314"/>
            <a:chOff x="1162653" y="3126255"/>
            <a:chExt cx="670735" cy="691314"/>
          </a:xfrm>
        </p:grpSpPr>
        <p:sp>
          <p:nvSpPr>
            <p:cNvPr id="12" name="Rectangle 11"/>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501960" y="3427647"/>
            <a:ext cx="670735" cy="691314"/>
            <a:chOff x="1162653" y="4119885"/>
            <a:chExt cx="670735" cy="691314"/>
          </a:xfrm>
        </p:grpSpPr>
        <p:sp>
          <p:nvSpPr>
            <p:cNvPr id="15" name="Rectangle 14"/>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7019" y="2448862"/>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a:solidFill>
                    <a:prstClr val="white">
                      <a:lumMod val="50000"/>
                    </a:prstClr>
                  </a:solidFill>
                  <a:latin typeface="Coolvetica Rg" panose="020B0603030602020004" pitchFamily="34" charset="0"/>
                  <a:cs typeface="Clear Sans" panose="020B0503030202020304" pitchFamily="34" charset="0"/>
                </a:rPr>
                <a:t>Triggers</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trigger, đôi khi được gọi là các triệu chứng rủi ro hoặc các dấu hiệu cảnh báo, cho thấy một rủi ro hay hay sắp xảy ra một rủi ro. Ví dụ, không đáp ứng được những cột mốc trung gian có thể là một tín hiệu cảnh báo sớm của một sự chậm trễ tiến độ sắp xảy ra.</a:t>
              </a:r>
            </a:p>
          </p:txBody>
        </p:sp>
      </p:grpSp>
      <p:grpSp>
        <p:nvGrpSpPr>
          <p:cNvPr id="20" name="Group 19"/>
          <p:cNvGrpSpPr/>
          <p:nvPr/>
        </p:nvGrpSpPr>
        <p:grpSpPr>
          <a:xfrm>
            <a:off x="1400485" y="3376788"/>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a:solidFill>
                    <a:prstClr val="white">
                      <a:lumMod val="50000"/>
                    </a:prstClr>
                  </a:solidFill>
                  <a:latin typeface="Coolvetica Rg" panose="020B0603030602020004" pitchFamily="34" charset="0"/>
                  <a:cs typeface="Clear Sans" panose="020B0503030202020304" pitchFamily="34" charset="0"/>
                </a:rPr>
                <a:t>Đầu vào cho các quy trình khác</a:t>
              </a: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Nhận diện rủi ro có thể xác định một nhu cầu hành động sau này trong một lĩnh vực khác. Ví dụ, các WBS có thể không đủ chi tiết để cho phép nhận dạng đầy đủ về các rủi ro, hoặc lịch trình có thể không đầy đủ hay hoàn toàn hợp lý. </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a:t>
              </a:r>
            </a:p>
          </p:txBody>
        </p:sp>
      </p:grpSp>
    </p:spTree>
    <p:extLst>
      <p:ext uri="{BB962C8B-B14F-4D97-AF65-F5344CB8AC3E}">
        <p14:creationId xmlns:p14="http://schemas.microsoft.com/office/powerpoint/2010/main" val="36478442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2044347" y="3260754"/>
            <a:ext cx="8103308" cy="584775"/>
          </a:xfrm>
          <a:prstGeom prst="rect">
            <a:avLst/>
          </a:prstGeom>
          <a:noFill/>
        </p:spPr>
        <p:txBody>
          <a:bodyPr wrap="none" rtlCol="0" anchor="ctr">
            <a:spAutoFit/>
          </a:bodyPr>
          <a:lstStyle/>
          <a:p>
            <a:pPr algn="ctr"/>
            <a:r>
              <a:rPr lang="en-US" sz="3200" b="1">
                <a:solidFill>
                  <a:schemeClr val="bg1"/>
                </a:solidFill>
              </a:rPr>
              <a:t>11.3. Thực hiện phân tích rủi ro định tính</a:t>
            </a:r>
            <a:endParaRPr lang="vi-VN" sz="3200" b="1">
              <a:solidFill>
                <a:schemeClr val="bg1"/>
              </a:solidFill>
              <a:latin typeface="Lato"/>
            </a:endParaRPr>
          </a:p>
        </p:txBody>
      </p:sp>
    </p:spTree>
    <p:extLst>
      <p:ext uri="{BB962C8B-B14F-4D97-AF65-F5344CB8AC3E}">
        <p14:creationId xmlns:p14="http://schemas.microsoft.com/office/powerpoint/2010/main" val="40494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938992"/>
          </a:xfrm>
          <a:prstGeom prst="rect">
            <a:avLst/>
          </a:prstGeom>
          <a:noFill/>
        </p:spPr>
        <p:txBody>
          <a:bodyPr wrap="square" rtlCol="0">
            <a:spAutoFit/>
          </a:bodyPr>
          <a:lstStyle/>
          <a:p>
            <a:pPr algn="ctr"/>
            <a:r>
              <a:rPr lang="vi-VN" sz="2400">
                <a:solidFill>
                  <a:srgbClr val="575C62"/>
                </a:solidFill>
                <a:ea typeface="Lato Light" panose="020F0502020204030203" pitchFamily="34" charset="0"/>
                <a:cs typeface="Lato Light" panose="020F0502020204030203" pitchFamily="34" charset="0"/>
              </a:rPr>
              <a:t>Là quy trình ưu tiên rủi ro để phân tích thêm hoặc hành động bằng cách đánh giá và kết hợp các xác suất mà rủi ro cùng lúc xuất hiện và tác động. Lợi ích trong quy trình là nó cho phép các nhà quản lý dự án giảm mức độ không chắc chắn và tập trung vào các rủi ro có mức ưu tiên cao.</a:t>
            </a:r>
          </a:p>
        </p:txBody>
      </p:sp>
    </p:spTree>
    <p:extLst>
      <p:ext uri="{BB962C8B-B14F-4D97-AF65-F5344CB8AC3E}">
        <p14:creationId xmlns:p14="http://schemas.microsoft.com/office/powerpoint/2010/main" val="21702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0566"/>
            <a:ext cx="10515600" cy="473506"/>
          </a:xfrm>
        </p:spPr>
        <p:txBody>
          <a:bodyPr wrap="square">
            <a:noAutofit/>
          </a:bodyPr>
          <a:lstStyle/>
          <a:p>
            <a:r>
              <a:rPr lang="en-US" sz="2000" b="1"/>
              <a:t>Sơ đồ phân tích rủi ro định tính: yếu tố đầu vào, công cụ và kỹ thuật, yếu tố đầu ra</a:t>
            </a:r>
            <a:endParaRPr lang="vi-VN" sz="2000"/>
          </a:p>
        </p:txBody>
      </p:sp>
      <p:pic>
        <p:nvPicPr>
          <p:cNvPr id="3" name="Picture 2"/>
          <p:cNvPicPr>
            <a:picLocks noChangeAspect="1"/>
          </p:cNvPicPr>
          <p:nvPr/>
        </p:nvPicPr>
        <p:blipFill>
          <a:blip r:embed="rId2"/>
          <a:stretch>
            <a:fillRect/>
          </a:stretch>
        </p:blipFill>
        <p:spPr>
          <a:xfrm>
            <a:off x="1495625" y="1828800"/>
            <a:ext cx="8830638" cy="3984172"/>
          </a:xfrm>
          <a:prstGeom prst="rect">
            <a:avLst/>
          </a:prstGeom>
        </p:spPr>
      </p:pic>
    </p:spTree>
    <p:extLst>
      <p:ext uri="{BB962C8B-B14F-4D97-AF65-F5344CB8AC3E}">
        <p14:creationId xmlns:p14="http://schemas.microsoft.com/office/powerpoint/2010/main" val="592280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794"/>
            <a:ext cx="10515600" cy="473506"/>
          </a:xfrm>
        </p:spPr>
        <p:txBody>
          <a:bodyPr wrap="square">
            <a:noAutofit/>
          </a:bodyPr>
          <a:lstStyle/>
          <a:p>
            <a:r>
              <a:rPr lang="en-US" sz="2000" b="1"/>
              <a:t>Sơ đồ luồng dữ liệu quá trình thực hiện phân tích rủi ro định tính</a:t>
            </a:r>
            <a:endParaRPr lang="vi-VN" sz="2000"/>
          </a:p>
        </p:txBody>
      </p:sp>
      <p:pic>
        <p:nvPicPr>
          <p:cNvPr id="3" name="Picture 2"/>
          <p:cNvPicPr>
            <a:picLocks noChangeAspect="1"/>
          </p:cNvPicPr>
          <p:nvPr/>
        </p:nvPicPr>
        <p:blipFill>
          <a:blip r:embed="rId2"/>
          <a:stretch>
            <a:fillRect/>
          </a:stretch>
        </p:blipFill>
        <p:spPr>
          <a:xfrm>
            <a:off x="1293314" y="1137300"/>
            <a:ext cx="9605370" cy="4724400"/>
          </a:xfrm>
          <a:prstGeom prst="rect">
            <a:avLst/>
          </a:prstGeom>
        </p:spPr>
      </p:pic>
    </p:spTree>
    <p:extLst>
      <p:ext uri="{BB962C8B-B14F-4D97-AF65-F5344CB8AC3E}">
        <p14:creationId xmlns:p14="http://schemas.microsoft.com/office/powerpoint/2010/main" val="16502269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fontScale="90000"/>
          </a:bodyPr>
          <a:lstStyle/>
          <a:p>
            <a:r>
              <a:rPr lang="en-US" b="1"/>
              <a:t>Yếu tố đầu vào – Inputs</a:t>
            </a:r>
            <a:endParaRPr lang="en-AU" dirty="0"/>
          </a:p>
        </p:txBody>
      </p:sp>
      <p:grpSp>
        <p:nvGrpSpPr>
          <p:cNvPr id="5" name="Group 4"/>
          <p:cNvGrpSpPr/>
          <p:nvPr/>
        </p:nvGrpSpPr>
        <p:grpSpPr>
          <a:xfrm>
            <a:off x="501960" y="15180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1960" y="2516655"/>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1960" y="3510285"/>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501960" y="4515687"/>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4</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0485" y="2538380"/>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a:solidFill>
                    <a:prstClr val="white">
                      <a:lumMod val="50000"/>
                    </a:prstClr>
                  </a:solidFill>
                  <a:latin typeface="Coolvetica Rg" panose="020B0603030602020004" pitchFamily="34" charset="0"/>
                  <a:cs typeface="Clear Sans" panose="020B0503030202020304" pitchFamily="34" charset="0"/>
                </a:rPr>
                <a:t>Phạm vi cơ sở – Scope </a:t>
              </a:r>
              <a:r>
                <a:rPr lang="it-IT" sz="1400" smtClean="0">
                  <a:solidFill>
                    <a:prstClr val="white">
                      <a:lumMod val="50000"/>
                    </a:prstClr>
                  </a:solidFill>
                  <a:latin typeface="Coolvetica Rg" panose="020B0603030602020004" pitchFamily="34" charset="0"/>
                  <a:cs typeface="Clear Sans" panose="020B0503030202020304" pitchFamily="34" charset="0"/>
                </a:rPr>
                <a:t>Baseline</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dự án có cùng 1 dạng thường có chung một số loại rủi ro. Điều này có thể được đánh giá bằng cách kiểm tra các phạm vi cơ bản.</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400485" y="3481197"/>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sv-SE" sz="1400">
                  <a:solidFill>
                    <a:prstClr val="white">
                      <a:lumMod val="50000"/>
                    </a:prstClr>
                  </a:solidFill>
                  <a:latin typeface="Coolvetica Rg" panose="020B0603030602020004" pitchFamily="34" charset="0"/>
                  <a:cs typeface="Clear Sans" panose="020B0503030202020304" pitchFamily="34" charset="0"/>
                </a:rPr>
                <a:t>Nhận dạng rủi ro – Risk Register</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Nhận dạng rủi ro chứa đựng các thông tin thứ </a:t>
              </a:r>
              <a:r>
                <a:rPr lang="vi-VN" sz="1200" smtClean="0">
                  <a:solidFill>
                    <a:prstClr val="white">
                      <a:lumMod val="50000"/>
                    </a:prstClr>
                  </a:solidFill>
                  <a:ea typeface="Open Sans" panose="020B0606030504020204" pitchFamily="34" charset="0"/>
                  <a:cs typeface="Open Sans" panose="020B0606030504020204" pitchFamily="34" charset="0"/>
                </a:rPr>
                <a:t>sẽ </a:t>
              </a:r>
              <a:r>
                <a:rPr lang="vi-VN" sz="1200">
                  <a:solidFill>
                    <a:prstClr val="white">
                      <a:lumMod val="50000"/>
                    </a:prstClr>
                  </a:solidFill>
                  <a:ea typeface="Open Sans" panose="020B0606030504020204" pitchFamily="34" charset="0"/>
                  <a:cs typeface="Open Sans" panose="020B0606030504020204" pitchFamily="34" charset="0"/>
                </a:rPr>
                <a:t>được dùng để đánh giá và ưu tiên các rủi </a:t>
              </a:r>
              <a:r>
                <a:rPr lang="vi-VN" sz="1200" smtClean="0">
                  <a:solidFill>
                    <a:prstClr val="white">
                      <a:lumMod val="50000"/>
                    </a:prstClr>
                  </a:solidFill>
                  <a:ea typeface="Open Sans" panose="020B0606030504020204" pitchFamily="34" charset="0"/>
                  <a:cs typeface="Open Sans" panose="020B0606030504020204" pitchFamily="34" charset="0"/>
                </a:rPr>
                <a:t>ro.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3" name="Group 22"/>
          <p:cNvGrpSpPr/>
          <p:nvPr/>
        </p:nvGrpSpPr>
        <p:grpSpPr>
          <a:xfrm>
            <a:off x="1496661" y="5573240"/>
            <a:ext cx="6080779" cy="816468"/>
            <a:chOff x="1455565" y="2068401"/>
            <a:chExt cx="4316255" cy="816466"/>
          </a:xfrm>
        </p:grpSpPr>
        <p:sp>
          <p:nvSpPr>
            <p:cNvPr id="24" name="Rectangle 1436"/>
            <p:cNvSpPr>
              <a:spLocks noChangeArrowheads="1"/>
            </p:cNvSpPr>
            <p:nvPr/>
          </p:nvSpPr>
          <p:spPr bwMode="auto">
            <a:xfrm>
              <a:off x="1472816" y="2068401"/>
              <a:ext cx="4299004"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Quy trình tổ chức nội dung – Organizational Process Assets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5" name="Content Placeholder 2"/>
            <p:cNvSpPr txBox="1">
              <a:spLocks/>
            </p:cNvSpPr>
            <p:nvPr/>
          </p:nvSpPr>
          <p:spPr>
            <a:xfrm>
              <a:off x="1455565" y="2278419"/>
              <a:ext cx="4316255"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smtClean="0">
                  <a:solidFill>
                    <a:prstClr val="white">
                      <a:lumMod val="50000"/>
                    </a:prstClr>
                  </a:solidFill>
                  <a:ea typeface="Open Sans" panose="020B0606030504020204" pitchFamily="34" charset="0"/>
                  <a:cs typeface="Open Sans" panose="020B0606030504020204" pitchFamily="34" charset="0"/>
                </a:rPr>
                <a:t>Quy </a:t>
              </a:r>
              <a:r>
                <a:rPr lang="vi-VN" sz="1200">
                  <a:solidFill>
                    <a:prstClr val="white">
                      <a:lumMod val="50000"/>
                    </a:prstClr>
                  </a:solidFill>
                  <a:ea typeface="Open Sans" panose="020B0606030504020204" pitchFamily="34" charset="0"/>
                  <a:cs typeface="Open Sans" panose="020B0606030504020204" pitchFamily="34" charset="0"/>
                </a:rPr>
                <a:t>trình tổ chức </a:t>
              </a:r>
              <a:r>
                <a:rPr lang="vi-VN" sz="1200" smtClean="0">
                  <a:solidFill>
                    <a:prstClr val="white">
                      <a:lumMod val="50000"/>
                    </a:prstClr>
                  </a:solidFill>
                  <a:ea typeface="Open Sans" panose="020B0606030504020204" pitchFamily="34" charset="0"/>
                  <a:cs typeface="Open Sans" panose="020B0606030504020204" pitchFamily="34" charset="0"/>
                </a:rPr>
                <a:t>nội </a:t>
              </a:r>
              <a:r>
                <a:rPr lang="vi-VN" sz="1200">
                  <a:solidFill>
                    <a:prstClr val="white">
                      <a:lumMod val="50000"/>
                    </a:prstClr>
                  </a:solidFill>
                  <a:ea typeface="Open Sans" panose="020B0606030504020204" pitchFamily="34" charset="0"/>
                  <a:cs typeface="Open Sans" panose="020B0606030504020204" pitchFamily="34" charset="0"/>
                </a:rPr>
                <a:t>dung có thể ảnh hưởng đến quá trình phân tích rủi ro định tính, nó bao gồm thông tin về các dự án trước hay dự án tương tự đã hoàn thành.</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0484" y="151189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Kế hoạch quản lý rủi ro - Risk Management Plan</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yếu tố chính của kế hoạch quản lý rủi ro được sử dụng trong quá trình phân tích rủi ro định tính bao gồm vai trò và trách nhiệm thực hiện quản lý rủi ro, ngân sách, các hoạt động lập lịch quản lý rủi ro, danh mục rủi </a:t>
              </a:r>
              <a:r>
                <a:rPr lang="vi-VN" sz="1200" smtClean="0">
                  <a:solidFill>
                    <a:prstClr val="white">
                      <a:lumMod val="50000"/>
                    </a:prstClr>
                  </a:solidFill>
                  <a:ea typeface="Open Sans" panose="020B0606030504020204" pitchFamily="34" charset="0"/>
                  <a:cs typeface="Open Sans" panose="020B0606030504020204" pitchFamily="34" charset="0"/>
                </a:rPr>
                <a:t>ro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25</a:t>
            </a:fld>
            <a:endParaRPr lang="en-AU" dirty="0">
              <a:solidFill>
                <a:prstClr val="black">
                  <a:lumMod val="50000"/>
                  <a:lumOff val="50000"/>
                </a:prstClr>
              </a:solidFill>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2059925"/>
            <a:ext cx="3581400" cy="1276350"/>
          </a:xfrm>
          <a:prstGeom prst="rect">
            <a:avLst/>
          </a:prstGeom>
        </p:spPr>
      </p:pic>
      <p:grpSp>
        <p:nvGrpSpPr>
          <p:cNvPr id="42" name="Group 41"/>
          <p:cNvGrpSpPr/>
          <p:nvPr/>
        </p:nvGrpSpPr>
        <p:grpSpPr>
          <a:xfrm>
            <a:off x="501960" y="5528133"/>
            <a:ext cx="670735" cy="691314"/>
            <a:chOff x="1162653" y="5125287"/>
            <a:chExt cx="670735" cy="691314"/>
          </a:xfrm>
        </p:grpSpPr>
        <p:sp>
          <p:nvSpPr>
            <p:cNvPr id="43" name="Rectangle 42"/>
            <p:cNvSpPr/>
            <p:nvPr/>
          </p:nvSpPr>
          <p:spPr>
            <a:xfrm>
              <a:off x="1162653" y="5125287"/>
              <a:ext cx="670735" cy="691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44" name="TextBox 43"/>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5</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45" name="Group 44"/>
          <p:cNvGrpSpPr/>
          <p:nvPr/>
        </p:nvGrpSpPr>
        <p:grpSpPr>
          <a:xfrm>
            <a:off x="1496661" y="4512183"/>
            <a:ext cx="6080781" cy="816468"/>
            <a:chOff x="1472816" y="2068401"/>
            <a:chExt cx="4299004" cy="816466"/>
          </a:xfrm>
        </p:grpSpPr>
        <p:sp>
          <p:nvSpPr>
            <p:cNvPr id="46" name="Rectangle 1436"/>
            <p:cNvSpPr>
              <a:spLocks noChangeArrowheads="1"/>
            </p:cNvSpPr>
            <p:nvPr/>
          </p:nvSpPr>
          <p:spPr bwMode="auto">
            <a:xfrm>
              <a:off x="1489999" y="2068401"/>
              <a:ext cx="4281821"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Các yếu tố trong môi trường doanh nghiệp – Enterprise Environment Factors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47" name="Content Placeholder 2"/>
            <p:cNvSpPr txBox="1">
              <a:spLocks/>
            </p:cNvSpPr>
            <p:nvPr/>
          </p:nvSpPr>
          <p:spPr>
            <a:xfrm>
              <a:off x="1472816" y="2278419"/>
              <a:ext cx="4299004"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Yếu tố môi trường doanh nghiệp có thể cung cấp cái nhìn sâu sắc và bối cảnh để đánh giá rủi ro, chẳng hạn như:</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	Các dự án nghiên cứu trong lĩnh vực công nghiệp đề xuất có các chuyên gia phân tích rủi ro.</a:t>
              </a:r>
            </a:p>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	Cơ sở dữ liệu về rủi ro có sẵn từ các ngành công nghiệp hoặc các nguồn độc quyền khai thác.</a:t>
              </a:r>
            </a:p>
          </p:txBody>
        </p:sp>
      </p:grpSp>
    </p:spTree>
    <p:extLst>
      <p:ext uri="{BB962C8B-B14F-4D97-AF65-F5344CB8AC3E}">
        <p14:creationId xmlns:p14="http://schemas.microsoft.com/office/powerpoint/2010/main" val="8991678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up)">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509"/>
            <a:ext cx="10515600" cy="473506"/>
          </a:xfrm>
        </p:spPr>
        <p:txBody>
          <a:bodyPr wrap="square">
            <a:noAutofit/>
          </a:bodyPr>
          <a:lstStyle/>
          <a:p>
            <a:r>
              <a:rPr lang="en-US" sz="3600" b="1"/>
              <a:t>Công cụ và kỹ thuật - Tools and Techniques</a:t>
            </a:r>
            <a:endParaRPr lang="en-AU" sz="3600" dirty="0"/>
          </a:p>
        </p:txBody>
      </p:sp>
      <p:grpSp>
        <p:nvGrpSpPr>
          <p:cNvPr id="5" name="Group 4"/>
          <p:cNvGrpSpPr/>
          <p:nvPr/>
        </p:nvGrpSpPr>
        <p:grpSpPr>
          <a:xfrm>
            <a:off x="508494" y="1075850"/>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8494" y="1982998"/>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8494" y="2976628"/>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508494" y="3982030"/>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4</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7019" y="1959003"/>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smtClean="0">
                  <a:solidFill>
                    <a:prstClr val="white">
                      <a:lumMod val="50000"/>
                    </a:prstClr>
                  </a:solidFill>
                  <a:latin typeface="Coolvetica Rg" panose="020B0603030602020004" pitchFamily="34" charset="0"/>
                  <a:cs typeface="Clear Sans" panose="020B0503030202020304" pitchFamily="34" charset="0"/>
                </a:rPr>
                <a:t>Xác </a:t>
              </a:r>
              <a:r>
                <a:rPr lang="it-IT" sz="1400">
                  <a:solidFill>
                    <a:prstClr val="white">
                      <a:lumMod val="50000"/>
                    </a:prstClr>
                  </a:solidFill>
                  <a:latin typeface="Coolvetica Rg" panose="020B0603030602020004" pitchFamily="34" charset="0"/>
                  <a:cs typeface="Clear Sans" panose="020B0503030202020304" pitchFamily="34" charset="0"/>
                </a:rPr>
                <a:t>suất và tác động của ma trận – Probability and Impact Matrix</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Rủi ro có thể được ưu tiên để phân tích và lên kế hoạch phản hồi rủi ro dựa trên đánh giá rủi ro. Đánh giá được gán cho những rủi ro dựa trên xác suất và sự tác động của chúng. Như một ma trận xác định sự kết hợp của xác suất và tác động dẫn đến đánh giá các rủi ro như độ ưu tiên thấp, trung bình hoặc cao</a:t>
              </a:r>
              <a:r>
                <a:rPr lang="vi-VN" sz="1200" smtClean="0">
                  <a:solidFill>
                    <a:prstClr val="white">
                      <a:lumMod val="50000"/>
                    </a:prstClr>
                  </a:solidFill>
                  <a:ea typeface="Open Sans" panose="020B0606030504020204" pitchFamily="34" charset="0"/>
                  <a:cs typeface="Open Sans" panose="020B0606030504020204" pitchFamily="34" charset="0"/>
                </a:rPr>
                <a:t>.</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407019" y="3023740"/>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smtClean="0">
                  <a:solidFill>
                    <a:prstClr val="white">
                      <a:lumMod val="50000"/>
                    </a:prstClr>
                  </a:solidFill>
                  <a:latin typeface="Coolvetica Rg" panose="020B0603030602020004" pitchFamily="34" charset="0"/>
                  <a:cs typeface="Clear Sans" panose="020B0503030202020304" pitchFamily="34" charset="0"/>
                </a:rPr>
                <a:t>Đánh </a:t>
              </a:r>
              <a:r>
                <a:rPr lang="vi-VN" sz="1400">
                  <a:solidFill>
                    <a:prstClr val="white">
                      <a:lumMod val="50000"/>
                    </a:prstClr>
                  </a:solidFill>
                  <a:latin typeface="Coolvetica Rg" panose="020B0603030602020004" pitchFamily="34" charset="0"/>
                  <a:cs typeface="Clear Sans" panose="020B0503030202020304" pitchFamily="34" charset="0"/>
                </a:rPr>
                <a:t>giá chất lượng dữ liệu rủi ro – Risk Data Quality Assessment</a:t>
              </a: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Đánh giá </a:t>
              </a:r>
              <a:r>
                <a:rPr lang="vi-VN" sz="1200" smtClean="0">
                  <a:solidFill>
                    <a:prstClr val="white">
                      <a:lumMod val="50000"/>
                    </a:prstClr>
                  </a:solidFill>
                  <a:ea typeface="Open Sans" panose="020B0606030504020204" pitchFamily="34" charset="0"/>
                  <a:cs typeface="Open Sans" panose="020B0606030504020204" pitchFamily="34" charset="0"/>
                </a:rPr>
                <a:t>chất </a:t>
              </a:r>
              <a:r>
                <a:rPr lang="vi-VN" sz="1200">
                  <a:solidFill>
                    <a:prstClr val="white">
                      <a:lumMod val="50000"/>
                    </a:prstClr>
                  </a:solidFill>
                  <a:ea typeface="Open Sans" panose="020B0606030504020204" pitchFamily="34" charset="0"/>
                  <a:cs typeface="Open Sans" panose="020B0606030504020204" pitchFamily="34" charset="0"/>
                </a:rPr>
                <a:t>lượng dữ </a:t>
              </a:r>
              <a:r>
                <a:rPr lang="vi-VN" sz="1200" smtClean="0">
                  <a:solidFill>
                    <a:prstClr val="white">
                      <a:lumMod val="50000"/>
                    </a:prstClr>
                  </a:solidFill>
                  <a:ea typeface="Open Sans" panose="020B0606030504020204" pitchFamily="34" charset="0"/>
                  <a:cs typeface="Open Sans" panose="020B0606030504020204" pitchFamily="34" charset="0"/>
                </a:rPr>
                <a:t>liệu</a:t>
              </a:r>
              <a:r>
                <a:rPr lang="vi-VN" sz="1200">
                  <a:solidFill>
                    <a:prstClr val="white">
                      <a:lumMod val="50000"/>
                    </a:prstClr>
                  </a:solidFill>
                  <a:ea typeface="Open Sans" panose="020B0606030504020204" pitchFamily="34" charset="0"/>
                  <a:cs typeface="Open Sans" panose="020B0606030504020204" pitchFamily="34" charset="0"/>
                </a:rPr>
                <a:t> rủi ro</a:t>
              </a:r>
              <a:r>
                <a:rPr lang="vi-VN" sz="1200" smtClean="0">
                  <a:solidFill>
                    <a:prstClr val="white">
                      <a:lumMod val="50000"/>
                    </a:prstClr>
                  </a:solidFill>
                  <a:ea typeface="Open Sans" panose="020B0606030504020204" pitchFamily="34" charset="0"/>
                  <a:cs typeface="Open Sans" panose="020B0606030504020204" pitchFamily="34" charset="0"/>
                </a:rPr>
                <a:t> </a:t>
              </a:r>
              <a:r>
                <a:rPr lang="vi-VN" sz="1200">
                  <a:solidFill>
                    <a:prstClr val="white">
                      <a:lumMod val="50000"/>
                    </a:prstClr>
                  </a:solidFill>
                  <a:ea typeface="Open Sans" panose="020B0606030504020204" pitchFamily="34" charset="0"/>
                  <a:cs typeface="Open Sans" panose="020B0606030504020204" pitchFamily="34" charset="0"/>
                </a:rPr>
                <a:t>là một kỹ thuật để đánh giá mức độ mà các dữ liệu về rủi ro này là rất hữu ích cho </a:t>
              </a:r>
              <a:r>
                <a:rPr lang="vi-VN" sz="1200" smtClean="0">
                  <a:solidFill>
                    <a:prstClr val="white">
                      <a:lumMod val="50000"/>
                    </a:prstClr>
                  </a:solidFill>
                  <a:ea typeface="Open Sans" panose="020B0606030504020204" pitchFamily="34" charset="0"/>
                  <a:cs typeface="Open Sans" panose="020B0606030504020204" pitchFamily="34" charset="0"/>
                </a:rPr>
                <a:t>việc quản </a:t>
              </a:r>
              <a:r>
                <a:rPr lang="vi-VN" sz="1200">
                  <a:solidFill>
                    <a:prstClr val="white">
                      <a:lumMod val="50000"/>
                    </a:prstClr>
                  </a:solidFill>
                  <a:ea typeface="Open Sans" panose="020B0606030504020204" pitchFamily="34" charset="0"/>
                  <a:cs typeface="Open Sans" panose="020B0606030504020204" pitchFamily="34" charset="0"/>
                </a:rPr>
                <a:t>lý rủi ro. Nó liên quan đến việc kiểm tra mức độ rủi ro được hiểu như tính chính xác, chất lượng, độ tin cậy và tính toàn vẹn của dữ liệu.</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3" name="Group 22"/>
          <p:cNvGrpSpPr/>
          <p:nvPr/>
        </p:nvGrpSpPr>
        <p:grpSpPr>
          <a:xfrm>
            <a:off x="1407019" y="4903039"/>
            <a:ext cx="6176955" cy="727581"/>
            <a:chOff x="1387297" y="2087336"/>
            <a:chExt cx="4384523" cy="869078"/>
          </a:xfrm>
        </p:grpSpPr>
        <p:sp>
          <p:nvSpPr>
            <p:cNvPr id="24" name="Rectangle 1436"/>
            <p:cNvSpPr>
              <a:spLocks noChangeArrowheads="1"/>
            </p:cNvSpPr>
            <p:nvPr/>
          </p:nvSpPr>
          <p:spPr bwMode="auto">
            <a:xfrm>
              <a:off x="1455564" y="2087336"/>
              <a:ext cx="4316256" cy="257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Đánh </a:t>
              </a:r>
              <a:r>
                <a:rPr lang="en-US" sz="1400">
                  <a:solidFill>
                    <a:prstClr val="white">
                      <a:lumMod val="50000"/>
                    </a:prstClr>
                  </a:solidFill>
                  <a:latin typeface="Coolvetica Rg" panose="020B0603030602020004" pitchFamily="34" charset="0"/>
                  <a:cs typeface="Clear Sans" panose="020B0503030202020304" pitchFamily="34" charset="0"/>
                </a:rPr>
                <a:t>giá rủi ro quan </a:t>
              </a:r>
              <a:r>
                <a:rPr lang="en-US" sz="1400" smtClean="0">
                  <a:solidFill>
                    <a:prstClr val="white">
                      <a:lumMod val="50000"/>
                    </a:prstClr>
                  </a:solidFill>
                  <a:latin typeface="Coolvetica Rg" panose="020B0603030602020004" pitchFamily="34" charset="0"/>
                  <a:cs typeface="Clear Sans" panose="020B0503030202020304" pitchFamily="34" charset="0"/>
                </a:rPr>
                <a:t>trọng – Risk Urgency Assessment</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5" name="Content Placeholder 2"/>
            <p:cNvSpPr txBox="1">
              <a:spLocks/>
            </p:cNvSpPr>
            <p:nvPr/>
          </p:nvSpPr>
          <p:spPr>
            <a:xfrm>
              <a:off x="1387297" y="2349966"/>
              <a:ext cx="438452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200">
                  <a:solidFill>
                    <a:schemeClr val="bg1">
                      <a:lumMod val="50000"/>
                    </a:schemeClr>
                  </a:solidFill>
                </a:rPr>
                <a:t>Rủi ro đòi hỏi phản ứng trong thời gian ngắn được coi là trường hợp khẩn cấp để giải quyết. Các chỉ số ưu tiên bao gồm khả năng phát hiện nguy cơ, thời gian ảnh hưởng khi phản </a:t>
              </a:r>
              <a:r>
                <a:rPr lang="en-US" sz="1200" smtClean="0">
                  <a:solidFill>
                    <a:schemeClr val="bg1">
                      <a:lumMod val="50000"/>
                    </a:schemeClr>
                  </a:solidFill>
                </a:rPr>
                <a:t>hồi </a:t>
              </a:r>
              <a:r>
                <a:rPr lang="en-US" sz="1200">
                  <a:solidFill>
                    <a:schemeClr val="bg1">
                      <a:lumMod val="50000"/>
                    </a:schemeClr>
                  </a:solidFill>
                </a:rPr>
                <a:t>nguy cơ, triệu chứng và dấu hiệu cảnh báo, đánh giá rủi ro. </a:t>
              </a:r>
              <a:endParaRPr lang="en-US" sz="1200" dirty="0">
                <a:solidFill>
                  <a:schemeClr val="bg1">
                    <a:lumMod val="50000"/>
                  </a:scheme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7018" y="1008717"/>
            <a:ext cx="6403004" cy="816468"/>
            <a:chOff x="1472816" y="2007441"/>
            <a:chExt cx="6614058" cy="816466"/>
          </a:xfrm>
        </p:grpSpPr>
        <p:sp>
          <p:nvSpPr>
            <p:cNvPr id="27" name="Rectangle 1436"/>
            <p:cNvSpPr>
              <a:spLocks noChangeArrowheads="1"/>
            </p:cNvSpPr>
            <p:nvPr/>
          </p:nvSpPr>
          <p:spPr bwMode="auto">
            <a:xfrm>
              <a:off x="1572166" y="2007441"/>
              <a:ext cx="651470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Xác </a:t>
              </a:r>
              <a:r>
                <a:rPr lang="en-US" sz="1400">
                  <a:solidFill>
                    <a:prstClr val="white">
                      <a:lumMod val="50000"/>
                    </a:prstClr>
                  </a:solidFill>
                  <a:latin typeface="Coolvetica Rg" panose="020B0603030602020004" pitchFamily="34" charset="0"/>
                  <a:cs typeface="Clear Sans" panose="020B0503030202020304" pitchFamily="34" charset="0"/>
                </a:rPr>
                <a:t>suất rủi ro và đánh giá tác động – Risk Probability and Impact Assessment</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1745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Đánh giá xác suất rủi ro điều tra khả năng mà mỗi rủi ro </a:t>
              </a:r>
              <a:r>
                <a:rPr lang="vi-VN" sz="1100" smtClean="0">
                  <a:solidFill>
                    <a:prstClr val="white">
                      <a:lumMod val="50000"/>
                    </a:prstClr>
                  </a:solidFill>
                  <a:ea typeface="Open Sans" panose="020B0606030504020204" pitchFamily="34" charset="0"/>
                  <a:cs typeface="Open Sans" panose="020B0606030504020204" pitchFamily="34" charset="0"/>
                </a:rPr>
                <a:t>có thể xảy </a:t>
              </a:r>
              <a:r>
                <a:rPr lang="vi-VN" sz="1100">
                  <a:solidFill>
                    <a:prstClr val="white">
                      <a:lumMod val="50000"/>
                    </a:prstClr>
                  </a:solidFill>
                  <a:ea typeface="Open Sans" panose="020B0606030504020204" pitchFamily="34" charset="0"/>
                  <a:cs typeface="Open Sans" panose="020B0606030504020204" pitchFamily="34" charset="0"/>
                </a:rPr>
                <a:t>ra. Đánh giá tác động rủi ro điều tra hiệu quả tiềm năng về mục tiêu của dự án như: tiến độ, chi phí, chất lượng hoặc hiệu suất, bao gồm cả hiệu ứng tiêu cực đối với các mối đe dọa và ảnh hưởng tích cực đối với các cơ hội.</a:t>
              </a:r>
              <a:endParaRPr lang="en-US" sz="11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26</a:t>
            </a:fld>
            <a:endParaRPr lang="en-AU" dirty="0">
              <a:solidFill>
                <a:prstClr val="black">
                  <a:lumMod val="50000"/>
                  <a:lumOff val="50000"/>
                </a:prstClr>
              </a:solidFill>
            </a:endParaRPr>
          </a:p>
        </p:txBody>
      </p:sp>
      <p:grpSp>
        <p:nvGrpSpPr>
          <p:cNvPr id="42" name="Group 41"/>
          <p:cNvGrpSpPr/>
          <p:nvPr/>
        </p:nvGrpSpPr>
        <p:grpSpPr>
          <a:xfrm>
            <a:off x="508494" y="4903036"/>
            <a:ext cx="670735" cy="691314"/>
            <a:chOff x="1162653" y="5125287"/>
            <a:chExt cx="670735" cy="691314"/>
          </a:xfrm>
        </p:grpSpPr>
        <p:sp>
          <p:nvSpPr>
            <p:cNvPr id="43" name="Rectangle 42"/>
            <p:cNvSpPr/>
            <p:nvPr/>
          </p:nvSpPr>
          <p:spPr>
            <a:xfrm>
              <a:off x="1162653" y="5125287"/>
              <a:ext cx="670735" cy="691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44" name="TextBox 43"/>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5</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45" name="Group 44"/>
          <p:cNvGrpSpPr/>
          <p:nvPr/>
        </p:nvGrpSpPr>
        <p:grpSpPr>
          <a:xfrm>
            <a:off x="1407018" y="3931707"/>
            <a:ext cx="6176957" cy="817567"/>
            <a:chOff x="1404821" y="2067302"/>
            <a:chExt cx="4366999" cy="817565"/>
          </a:xfrm>
        </p:grpSpPr>
        <p:sp>
          <p:nvSpPr>
            <p:cNvPr id="46" name="Rectangle 1436"/>
            <p:cNvSpPr>
              <a:spLocks noChangeArrowheads="1"/>
            </p:cNvSpPr>
            <p:nvPr/>
          </p:nvSpPr>
          <p:spPr bwMode="auto">
            <a:xfrm>
              <a:off x="1472816" y="2067302"/>
              <a:ext cx="429900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Phân </a:t>
              </a:r>
              <a:r>
                <a:rPr lang="en-US" sz="1400">
                  <a:solidFill>
                    <a:prstClr val="white">
                      <a:lumMod val="50000"/>
                    </a:prstClr>
                  </a:solidFill>
                  <a:latin typeface="Coolvetica Rg" panose="020B0603030602020004" pitchFamily="34" charset="0"/>
                  <a:cs typeface="Clear Sans" panose="020B0503030202020304" pitchFamily="34" charset="0"/>
                </a:rPr>
                <a:t>loại rủi ro – Risk Categorization</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47" name="Content Placeholder 2"/>
            <p:cNvSpPr txBox="1">
              <a:spLocks/>
            </p:cNvSpPr>
            <p:nvPr/>
          </p:nvSpPr>
          <p:spPr>
            <a:xfrm>
              <a:off x="1404821" y="2278419"/>
              <a:ext cx="4366999"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Rủi ro đối với dự án có thể được phân loại theo nguồn gốc rủi ro (ví dụ, bằng cách sử dụng RBS), diện tích của dự án bị ảnh hưởng (ví dụ, bằng cách sử dụng WBS) hoặc các danh mục khác hữu ích (ví dụ, giai đoạn của dự án) để xác định các lĩnh vực dự án tiếp xúc rủi ro nhiều nhất</a:t>
              </a:r>
              <a:r>
                <a:rPr lang="vi-VN" sz="1100" smtClean="0">
                  <a:solidFill>
                    <a:prstClr val="white">
                      <a:lumMod val="50000"/>
                    </a:prstClr>
                  </a:solidFill>
                  <a:ea typeface="Open Sans" panose="020B0606030504020204" pitchFamily="34" charset="0"/>
                  <a:cs typeface="Open Sans" panose="020B0606030504020204" pitchFamily="34" charset="0"/>
                </a:rPr>
                <a:t>.</a:t>
              </a:r>
              <a:endParaRPr lang="vi-VN" sz="1100">
                <a:solidFill>
                  <a:prstClr val="white">
                    <a:lumMod val="50000"/>
                  </a:prstClr>
                </a:solidFill>
                <a:ea typeface="Open Sans" panose="020B0606030504020204" pitchFamily="34" charset="0"/>
                <a:cs typeface="Open Sans" panose="020B0606030504020204" pitchFamily="34" charset="0"/>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709" y="1521953"/>
            <a:ext cx="3810000" cy="4552950"/>
          </a:xfrm>
          <a:prstGeom prst="rect">
            <a:avLst/>
          </a:prstGeom>
        </p:spPr>
      </p:pic>
      <p:grpSp>
        <p:nvGrpSpPr>
          <p:cNvPr id="37" name="Group 36"/>
          <p:cNvGrpSpPr/>
          <p:nvPr/>
        </p:nvGrpSpPr>
        <p:grpSpPr>
          <a:xfrm>
            <a:off x="1407019" y="5787134"/>
            <a:ext cx="6176956" cy="698160"/>
            <a:chOff x="1387297" y="2050929"/>
            <a:chExt cx="4384523" cy="833938"/>
          </a:xfrm>
        </p:grpSpPr>
        <p:sp>
          <p:nvSpPr>
            <p:cNvPr id="38" name="Rectangle 1436"/>
            <p:cNvSpPr>
              <a:spLocks noChangeArrowheads="1"/>
            </p:cNvSpPr>
            <p:nvPr/>
          </p:nvSpPr>
          <p:spPr bwMode="auto">
            <a:xfrm>
              <a:off x="1455564" y="2050929"/>
              <a:ext cx="4316256" cy="25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Dự </a:t>
              </a:r>
              <a:r>
                <a:rPr lang="en-US" sz="1400">
                  <a:solidFill>
                    <a:prstClr val="white">
                      <a:lumMod val="50000"/>
                    </a:prstClr>
                  </a:solidFill>
                  <a:latin typeface="Coolvetica Rg" panose="020B0603030602020004" pitchFamily="34" charset="0"/>
                  <a:cs typeface="Clear Sans" panose="020B0503030202020304" pitchFamily="34" charset="0"/>
                </a:rPr>
                <a:t>đoán của chuyên </a:t>
              </a:r>
              <a:r>
                <a:rPr lang="en-US" sz="1400" smtClean="0">
                  <a:solidFill>
                    <a:prstClr val="white">
                      <a:lumMod val="50000"/>
                    </a:prstClr>
                  </a:solidFill>
                  <a:latin typeface="Coolvetica Rg" panose="020B0603030602020004" pitchFamily="34" charset="0"/>
                  <a:cs typeface="Clear Sans" panose="020B0503030202020304" pitchFamily="34" charset="0"/>
                </a:rPr>
                <a:t>gia – Expert Judgment</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39" name="Content Placeholder 2"/>
            <p:cNvSpPr txBox="1">
              <a:spLocks/>
            </p:cNvSpPr>
            <p:nvPr/>
          </p:nvSpPr>
          <p:spPr>
            <a:xfrm>
              <a:off x="1387297" y="2278419"/>
              <a:ext cx="438452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Dự đoán của chuyên gia là cần thiết để đánh giá khả năng và tác động của mỗi rủi ro. Các chuyên gia thường là những người có kinh nghiệm với các dự án tương </a:t>
              </a:r>
              <a:r>
                <a:rPr lang="vi-VN" sz="1200" smtClean="0">
                  <a:solidFill>
                    <a:prstClr val="white">
                      <a:lumMod val="50000"/>
                    </a:prstClr>
                  </a:solidFill>
                  <a:ea typeface="Open Sans" panose="020B0606030504020204" pitchFamily="34" charset="0"/>
                  <a:cs typeface="Open Sans" panose="020B0606030504020204" pitchFamily="34" charset="0"/>
                </a:rPr>
                <a:t>tự. </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41" name="Group 40"/>
          <p:cNvGrpSpPr/>
          <p:nvPr/>
        </p:nvGrpSpPr>
        <p:grpSpPr>
          <a:xfrm>
            <a:off x="508494" y="5787135"/>
            <a:ext cx="670735" cy="691314"/>
            <a:chOff x="1162653" y="5125287"/>
            <a:chExt cx="670735" cy="691314"/>
          </a:xfrm>
        </p:grpSpPr>
        <p:sp>
          <p:nvSpPr>
            <p:cNvPr id="48" name="Rectangle 47"/>
            <p:cNvSpPr/>
            <p:nvPr/>
          </p:nvSpPr>
          <p:spPr>
            <a:xfrm>
              <a:off x="1162653" y="5125287"/>
              <a:ext cx="670735" cy="6913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49" name="TextBox 48"/>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6</a:t>
              </a:r>
              <a:endParaRPr lang="en-GB" sz="2800" dirty="0">
                <a:solidFill>
                  <a:prstClr val="white"/>
                </a:solidFill>
                <a:latin typeface="Coolvetica Rg" panose="020B0603030602020004" pitchFamily="34" charset="0"/>
                <a:cs typeface="Clear Sans" panose="020B0503030202020304" pitchFamily="34" charset="0"/>
              </a:endParaRPr>
            </a:p>
          </p:txBody>
        </p:sp>
      </p:grpSp>
    </p:spTree>
    <p:extLst>
      <p:ext uri="{BB962C8B-B14F-4D97-AF65-F5344CB8AC3E}">
        <p14:creationId xmlns:p14="http://schemas.microsoft.com/office/powerpoint/2010/main" val="37288773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up)">
                                      <p:cBhvr>
                                        <p:cTn id="57" dur="500"/>
                                        <p:tgtEl>
                                          <p:spTgt spid="45"/>
                                        </p:tgtEl>
                                      </p:cBhvr>
                                    </p:animEffect>
                                  </p:childTnLst>
                                </p:cTn>
                              </p:par>
                            </p:childTnLst>
                          </p:cTn>
                        </p:par>
                        <p:par>
                          <p:cTn id="58" fill="hold">
                            <p:stCondLst>
                              <p:cond delay="1000"/>
                            </p:stCondLst>
                            <p:childTnLst>
                              <p:par>
                                <p:cTn id="59" presetID="22" presetClass="entr" presetSubtype="1" fill="hold"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additive="base">
                                        <p:cTn id="66" dur="500" fill="hold"/>
                                        <p:tgtEl>
                                          <p:spTgt spid="41"/>
                                        </p:tgtEl>
                                        <p:attrNameLst>
                                          <p:attrName>ppt_x</p:attrName>
                                        </p:attrNameLst>
                                      </p:cBhvr>
                                      <p:tavLst>
                                        <p:tav tm="0">
                                          <p:val>
                                            <p:strVal val="#ppt_x"/>
                                          </p:val>
                                        </p:tav>
                                        <p:tav tm="100000">
                                          <p:val>
                                            <p:strVal val="#ppt_x"/>
                                          </p:val>
                                        </p:tav>
                                      </p:tavLst>
                                    </p:anim>
                                    <p:anim calcmode="lin" valueType="num">
                                      <p:cBhvr additive="base">
                                        <p:cTn id="6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fontScale="90000"/>
          </a:bodyPr>
          <a:lstStyle/>
          <a:p>
            <a:r>
              <a:rPr lang="en-US" b="1"/>
              <a:t>Yếu tố đầu </a:t>
            </a:r>
            <a:r>
              <a:rPr lang="en-US" b="1" smtClean="0"/>
              <a:t>ra </a:t>
            </a:r>
            <a:r>
              <a:rPr lang="en-US" b="1"/>
              <a:t>– </a:t>
            </a:r>
            <a:r>
              <a:rPr lang="en-US" b="1" smtClean="0"/>
              <a:t>Outputs</a:t>
            </a:r>
            <a:endParaRPr lang="en-AU" dirty="0"/>
          </a:p>
        </p:txBody>
      </p:sp>
      <p:grpSp>
        <p:nvGrpSpPr>
          <p:cNvPr id="5" name="Group 4"/>
          <p:cNvGrpSpPr/>
          <p:nvPr/>
        </p:nvGrpSpPr>
        <p:grpSpPr>
          <a:xfrm>
            <a:off x="501960" y="15180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26" name="Group 25"/>
          <p:cNvGrpSpPr/>
          <p:nvPr/>
        </p:nvGrpSpPr>
        <p:grpSpPr>
          <a:xfrm>
            <a:off x="1400484" y="151189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Cập </a:t>
              </a:r>
              <a:r>
                <a:rPr lang="en-US" sz="1400">
                  <a:solidFill>
                    <a:prstClr val="white">
                      <a:lumMod val="50000"/>
                    </a:prstClr>
                  </a:solidFill>
                  <a:latin typeface="Coolvetica Rg" panose="020B0603030602020004" pitchFamily="34" charset="0"/>
                  <a:cs typeface="Clear Sans" panose="020B0503030202020304" pitchFamily="34" charset="0"/>
                </a:rPr>
                <a:t>nhật tài liệu dự </a:t>
              </a:r>
              <a:r>
                <a:rPr lang="en-US" sz="1400" smtClean="0">
                  <a:solidFill>
                    <a:prstClr val="white">
                      <a:lumMod val="50000"/>
                    </a:prstClr>
                  </a:solidFill>
                  <a:latin typeface="Coolvetica Rg" panose="020B0603030602020004" pitchFamily="34" charset="0"/>
                  <a:cs typeface="Clear Sans" panose="020B0503030202020304" pitchFamily="34" charset="0"/>
                </a:rPr>
                <a:t>án – Project Documents Updates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Các tài liệu dự án có thể được cập nhật không giới hạn, bao gồm:</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Cập nhật đăng ký rủi ro. Khi có thông tin mới thông qua việc đánh giá rủi ro về chất lượng, nhận dạng rủi ro được cập nhật. Cập nhật các tài liệu về rủi ro có thể bao gồm những đánh giá về xác suất và tác động của mỗi rủi ro, xếp hạng rủi ro, thông tin nguy cơ hoặc phân loại nguy cơ, danh sách theo dõi rủi ro xác suất thấp hoặc rủi ro đòi hỏi phải phân tích thêm.</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Giả định ghi lại cập nhật. Khi có thông tin mới thông qua việc đánh giá rủi ro định tính, giả định có thể thay đổi. Các giả định ghi lại cần phải được xem xét mỗi khi chứa một thông tin mới. Giả định có thể được đưa vào phạm vi dự án hoặc trong một giả định ghi riêng biệt.</a:t>
              </a: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27</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344" y="1510275"/>
            <a:ext cx="4191000" cy="914400"/>
          </a:xfrm>
          <a:prstGeom prst="rect">
            <a:avLst/>
          </a:prstGeom>
        </p:spPr>
      </p:pic>
    </p:spTree>
    <p:extLst>
      <p:ext uri="{BB962C8B-B14F-4D97-AF65-F5344CB8AC3E}">
        <p14:creationId xmlns:p14="http://schemas.microsoft.com/office/powerpoint/2010/main" val="25214991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1818324" y="3260754"/>
            <a:ext cx="8555355" cy="584775"/>
          </a:xfrm>
          <a:prstGeom prst="rect">
            <a:avLst/>
          </a:prstGeom>
          <a:noFill/>
        </p:spPr>
        <p:txBody>
          <a:bodyPr wrap="none" rtlCol="0" anchor="ctr">
            <a:spAutoFit/>
          </a:bodyPr>
          <a:lstStyle/>
          <a:p>
            <a:pPr algn="ctr"/>
            <a:r>
              <a:rPr lang="en-US" sz="3200" b="1" smtClean="0">
                <a:solidFill>
                  <a:schemeClr val="bg1"/>
                </a:solidFill>
              </a:rPr>
              <a:t>11.4. </a:t>
            </a:r>
            <a:r>
              <a:rPr lang="en-US" sz="3200" b="1">
                <a:solidFill>
                  <a:schemeClr val="bg1"/>
                </a:solidFill>
              </a:rPr>
              <a:t>Thực hiện phân tích rủi ro định </a:t>
            </a:r>
            <a:r>
              <a:rPr lang="en-US" sz="3200" b="1" smtClean="0">
                <a:solidFill>
                  <a:schemeClr val="bg1"/>
                </a:solidFill>
              </a:rPr>
              <a:t>lượng</a:t>
            </a:r>
            <a:endParaRPr lang="vi-VN" sz="3200" b="1">
              <a:solidFill>
                <a:schemeClr val="bg1"/>
              </a:solidFill>
              <a:latin typeface="Lato"/>
            </a:endParaRPr>
          </a:p>
        </p:txBody>
      </p:sp>
    </p:spTree>
    <p:extLst>
      <p:ext uri="{BB962C8B-B14F-4D97-AF65-F5344CB8AC3E}">
        <p14:creationId xmlns:p14="http://schemas.microsoft.com/office/powerpoint/2010/main" val="323358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569660"/>
          </a:xfrm>
          <a:prstGeom prst="rect">
            <a:avLst/>
          </a:prstGeom>
          <a:noFill/>
        </p:spPr>
        <p:txBody>
          <a:bodyPr wrap="square" rtlCol="0">
            <a:spAutoFit/>
          </a:bodyPr>
          <a:lstStyle/>
          <a:p>
            <a:pPr algn="ctr"/>
            <a:r>
              <a:rPr lang="vi-VN" sz="2400">
                <a:solidFill>
                  <a:srgbClr val="575C62"/>
                </a:solidFill>
                <a:ea typeface="Lato Light" panose="020F0502020204030203" pitchFamily="34" charset="0"/>
                <a:cs typeface="Lato Light" panose="020F0502020204030203" pitchFamily="34" charset="0"/>
              </a:rPr>
              <a:t>Là quy trình phân tích tác động về số lượng rủi ro được xác định trên các mục tiêu tổng thể của dự án. Lợi ích trong quy trình là nó tạo ra thông tin rủi ro định lượng để hỗ trợ việc ra quyết định, nhằm giảm bớt sự không chắc chắn của dự án</a:t>
            </a:r>
            <a:r>
              <a:rPr lang="vi-VN" sz="2400" smtClean="0">
                <a:solidFill>
                  <a:srgbClr val="575C62"/>
                </a:solidFill>
                <a:ea typeface="Lato Light" panose="020F0502020204030203" pitchFamily="34" charset="0"/>
                <a:cs typeface="Lato Light" panose="020F0502020204030203" pitchFamily="34" charset="0"/>
              </a:rPr>
              <a:t>.</a:t>
            </a:r>
            <a:endParaRPr lang="vi-VN" sz="2400">
              <a:solidFill>
                <a:srgbClr val="575C62"/>
              </a:solidFill>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0954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362" r="8780"/>
          <a:stretch/>
        </p:blipFill>
        <p:spPr>
          <a:xfrm>
            <a:off x="1524000" y="-1"/>
            <a:ext cx="9144000" cy="6858002"/>
          </a:xfrm>
          <a:prstGeom prst="rect">
            <a:avLst/>
          </a:prstGeom>
        </p:spPr>
      </p:pic>
      <p:sp>
        <p:nvSpPr>
          <p:cNvPr id="7" name="Rectangle 6"/>
          <p:cNvSpPr/>
          <p:nvPr/>
        </p:nvSpPr>
        <p:spPr>
          <a:xfrm>
            <a:off x="1524001" y="-1"/>
            <a:ext cx="9143999" cy="6858002"/>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1523999" y="3229978"/>
            <a:ext cx="9144001" cy="646331"/>
          </a:xfrm>
          <a:prstGeom prst="rect">
            <a:avLst/>
          </a:prstGeom>
          <a:noFill/>
        </p:spPr>
        <p:txBody>
          <a:bodyPr wrap="square" rtlCol="0" anchor="ctr">
            <a:spAutoFit/>
          </a:bodyPr>
          <a:lstStyle/>
          <a:p>
            <a:pPr algn="ctr"/>
            <a:r>
              <a:rPr lang="en-US" sz="3600" b="1">
                <a:solidFill>
                  <a:schemeClr val="bg1"/>
                </a:solidFill>
              </a:rPr>
              <a:t>11. Quản lý rủi ro trong dự án</a:t>
            </a:r>
            <a:endParaRPr lang="en-US" sz="3600">
              <a:solidFill>
                <a:schemeClr val="bg1"/>
              </a:solidFill>
            </a:endParaRPr>
          </a:p>
        </p:txBody>
      </p:sp>
    </p:spTree>
    <p:extLst>
      <p:ext uri="{BB962C8B-B14F-4D97-AF65-F5344CB8AC3E}">
        <p14:creationId xmlns:p14="http://schemas.microsoft.com/office/powerpoint/2010/main" val="381337809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0566"/>
            <a:ext cx="10515600" cy="473506"/>
          </a:xfrm>
        </p:spPr>
        <p:txBody>
          <a:bodyPr wrap="square">
            <a:noAutofit/>
          </a:bodyPr>
          <a:lstStyle/>
          <a:p>
            <a:r>
              <a:rPr lang="en-US" sz="2000" b="1"/>
              <a:t>Sơ đồ phân tích rủi ro định </a:t>
            </a:r>
            <a:r>
              <a:rPr lang="vi-VN" sz="2000" b="1"/>
              <a:t>lượng</a:t>
            </a:r>
            <a:r>
              <a:rPr lang="en-US" sz="2000" b="1" smtClean="0"/>
              <a:t>: </a:t>
            </a:r>
            <a:r>
              <a:rPr lang="en-US" sz="2000" b="1"/>
              <a:t>yếu tố đầu vào, công cụ và kỹ thuật, yếu tố đầu ra</a:t>
            </a:r>
            <a:endParaRPr lang="vi-VN" sz="2000"/>
          </a:p>
        </p:txBody>
      </p:sp>
      <p:pic>
        <p:nvPicPr>
          <p:cNvPr id="3" name="Picture 2"/>
          <p:cNvPicPr>
            <a:picLocks noChangeAspect="1"/>
          </p:cNvPicPr>
          <p:nvPr/>
        </p:nvPicPr>
        <p:blipFill>
          <a:blip r:embed="rId2"/>
          <a:stretch>
            <a:fillRect/>
          </a:stretch>
        </p:blipFill>
        <p:spPr>
          <a:xfrm>
            <a:off x="1447800" y="2031534"/>
            <a:ext cx="9296400" cy="3922692"/>
          </a:xfrm>
          <a:prstGeom prst="rect">
            <a:avLst/>
          </a:prstGeom>
        </p:spPr>
      </p:pic>
    </p:spTree>
    <p:extLst>
      <p:ext uri="{BB962C8B-B14F-4D97-AF65-F5344CB8AC3E}">
        <p14:creationId xmlns:p14="http://schemas.microsoft.com/office/powerpoint/2010/main" val="2741334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794"/>
            <a:ext cx="10515600" cy="473506"/>
          </a:xfrm>
        </p:spPr>
        <p:txBody>
          <a:bodyPr wrap="square">
            <a:noAutofit/>
          </a:bodyPr>
          <a:lstStyle/>
          <a:p>
            <a:r>
              <a:rPr lang="vi-VN" sz="2000" b="1"/>
              <a:t>Sơ đồ luồng dữ liệu trong quá trình thực hiện phân tích rủi ro định lượng</a:t>
            </a:r>
            <a:endParaRPr lang="vi-VN" sz="2000"/>
          </a:p>
        </p:txBody>
      </p:sp>
      <p:pic>
        <p:nvPicPr>
          <p:cNvPr id="4" name="Picture 3"/>
          <p:cNvPicPr>
            <a:picLocks noChangeAspect="1"/>
          </p:cNvPicPr>
          <p:nvPr/>
        </p:nvPicPr>
        <p:blipFill>
          <a:blip r:embed="rId2"/>
          <a:stretch>
            <a:fillRect/>
          </a:stretch>
        </p:blipFill>
        <p:spPr>
          <a:xfrm>
            <a:off x="1645921" y="1049171"/>
            <a:ext cx="8900158" cy="4759658"/>
          </a:xfrm>
          <a:prstGeom prst="rect">
            <a:avLst/>
          </a:prstGeom>
        </p:spPr>
      </p:pic>
    </p:spTree>
    <p:extLst>
      <p:ext uri="{BB962C8B-B14F-4D97-AF65-F5344CB8AC3E}">
        <p14:creationId xmlns:p14="http://schemas.microsoft.com/office/powerpoint/2010/main" val="31418487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9872"/>
            <a:ext cx="10515600" cy="473506"/>
          </a:xfrm>
        </p:spPr>
        <p:txBody>
          <a:bodyPr wrap="square">
            <a:normAutofit fontScale="90000"/>
          </a:bodyPr>
          <a:lstStyle/>
          <a:p>
            <a:r>
              <a:rPr lang="en-US" b="1"/>
              <a:t>Yếu tố đầu vào – Inputs</a:t>
            </a:r>
            <a:endParaRPr lang="en-AU" dirty="0"/>
          </a:p>
        </p:txBody>
      </p:sp>
      <p:grpSp>
        <p:nvGrpSpPr>
          <p:cNvPr id="5" name="Group 4"/>
          <p:cNvGrpSpPr/>
          <p:nvPr/>
        </p:nvGrpSpPr>
        <p:grpSpPr>
          <a:xfrm>
            <a:off x="500216" y="1184256"/>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0216" y="2030443"/>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0216" y="2871674"/>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4" name="Group 13"/>
          <p:cNvGrpSpPr/>
          <p:nvPr/>
        </p:nvGrpSpPr>
        <p:grpSpPr>
          <a:xfrm>
            <a:off x="500216" y="3746444"/>
            <a:ext cx="670735" cy="691314"/>
            <a:chOff x="1162653" y="5125287"/>
            <a:chExt cx="670735" cy="691314"/>
          </a:xfrm>
        </p:grpSpPr>
        <p:sp>
          <p:nvSpPr>
            <p:cNvPr id="15" name="Rectangle 14"/>
            <p:cNvSpPr/>
            <p:nvPr/>
          </p:nvSpPr>
          <p:spPr>
            <a:xfrm>
              <a:off x="1162653" y="5125287"/>
              <a:ext cx="670735" cy="6913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4</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398741" y="2052168"/>
            <a:ext cx="6176958" cy="794744"/>
            <a:chOff x="1472817" y="2090125"/>
            <a:chExt cx="4299003" cy="794742"/>
          </a:xfrm>
        </p:grpSpPr>
        <p:sp>
          <p:nvSpPr>
            <p:cNvPr id="18" name="Rectangle 1436"/>
            <p:cNvSpPr>
              <a:spLocks noChangeArrowheads="1"/>
            </p:cNvSpPr>
            <p:nvPr/>
          </p:nvSpPr>
          <p:spPr bwMode="auto">
            <a:xfrm>
              <a:off x="1539754" y="2090125"/>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it-IT" sz="1400" smtClean="0">
                  <a:solidFill>
                    <a:prstClr val="white">
                      <a:lumMod val="50000"/>
                    </a:prstClr>
                  </a:solidFill>
                  <a:latin typeface="Coolvetica Rg" panose="020B0603030602020004" pitchFamily="34" charset="0"/>
                  <a:cs typeface="Clear Sans" panose="020B0503030202020304" pitchFamily="34" charset="0"/>
                </a:rPr>
                <a:t>Kế </a:t>
              </a:r>
              <a:r>
                <a:rPr lang="it-IT" sz="1400">
                  <a:solidFill>
                    <a:prstClr val="white">
                      <a:lumMod val="50000"/>
                    </a:prstClr>
                  </a:solidFill>
                  <a:latin typeface="Coolvetica Rg" panose="020B0603030602020004" pitchFamily="34" charset="0"/>
                  <a:cs typeface="Clear Sans" panose="020B0503030202020304" pitchFamily="34" charset="0"/>
                </a:rPr>
                <a:t>hoạch quản lý chi </a:t>
              </a:r>
              <a:r>
                <a:rPr lang="it-IT" sz="1400" smtClean="0">
                  <a:solidFill>
                    <a:prstClr val="white">
                      <a:lumMod val="50000"/>
                    </a:prstClr>
                  </a:solidFill>
                  <a:latin typeface="Coolvetica Rg" panose="020B0603030602020004" pitchFamily="34" charset="0"/>
                  <a:cs typeface="Clear Sans" panose="020B0503030202020304" pitchFamily="34" charset="0"/>
                </a:rPr>
                <a:t>phí</a:t>
              </a:r>
              <a:r>
                <a:rPr lang="vi-VN" sz="1400" smtClean="0">
                  <a:solidFill>
                    <a:prstClr val="white">
                      <a:lumMod val="50000"/>
                    </a:prstClr>
                  </a:solidFill>
                  <a:latin typeface="Coolvetica Rg" panose="020B0603030602020004" pitchFamily="34" charset="0"/>
                  <a:cs typeface="Clear Sans" panose="020B0503030202020304" pitchFamily="34" charset="0"/>
                </a:rPr>
                <a:t> </a:t>
              </a:r>
              <a:r>
                <a:rPr lang="it-IT"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Cost Management Plan</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Kế hoạch quản lý chi phí cung cấp các hướng dẫn về việc thành lập và quản lý dự phòng rủi ro.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0" name="Group 19"/>
          <p:cNvGrpSpPr/>
          <p:nvPr/>
        </p:nvGrpSpPr>
        <p:grpSpPr>
          <a:xfrm>
            <a:off x="1398741" y="2842586"/>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sv-SE" sz="1400" smtClean="0">
                  <a:solidFill>
                    <a:prstClr val="white">
                      <a:lumMod val="50000"/>
                    </a:prstClr>
                  </a:solidFill>
                  <a:latin typeface="Coolvetica Rg" panose="020B0603030602020004" pitchFamily="34" charset="0"/>
                  <a:cs typeface="Clear Sans" panose="020B0503030202020304" pitchFamily="34" charset="0"/>
                </a:rPr>
                <a:t>Kế </a:t>
              </a:r>
              <a:r>
                <a:rPr lang="sv-SE" sz="1400">
                  <a:solidFill>
                    <a:prstClr val="white">
                      <a:lumMod val="50000"/>
                    </a:prstClr>
                  </a:solidFill>
                  <a:latin typeface="Coolvetica Rg" panose="020B0603030602020004" pitchFamily="34" charset="0"/>
                  <a:cs typeface="Clear Sans" panose="020B0503030202020304" pitchFamily="34" charset="0"/>
                </a:rPr>
                <a:t>hoạch quản lý tiến </a:t>
              </a:r>
              <a:r>
                <a:rPr lang="sv-SE" sz="1400" smtClean="0">
                  <a:solidFill>
                    <a:prstClr val="white">
                      <a:lumMod val="50000"/>
                    </a:prstClr>
                  </a:solidFill>
                  <a:latin typeface="Coolvetica Rg" panose="020B0603030602020004" pitchFamily="34" charset="0"/>
                  <a:cs typeface="Clear Sans" panose="020B0503030202020304" pitchFamily="34" charset="0"/>
                </a:rPr>
                <a:t>độ</a:t>
              </a:r>
              <a:r>
                <a:rPr lang="vi-VN" sz="1400" smtClean="0">
                  <a:solidFill>
                    <a:prstClr val="white">
                      <a:lumMod val="50000"/>
                    </a:prstClr>
                  </a:solidFill>
                  <a:latin typeface="Coolvetica Rg" panose="020B0603030602020004" pitchFamily="34" charset="0"/>
                  <a:cs typeface="Clear Sans" panose="020B0503030202020304" pitchFamily="34" charset="0"/>
                </a:rPr>
                <a:t> </a:t>
              </a:r>
              <a:r>
                <a:rPr lang="sv-SE"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Schedule Management Plan</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Kế hoạch quản lý tiến độ cung cấp các hướng dẫn về việc thành lập và quản lý dự phòng rủi ro.</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398740" y="1178083"/>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Kế hoạch quản lý rủi ro - Risk Management Plan</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Kế hoạch quản lý rủi ro cung cấp các hướng dẫn, phương pháp và các công cụ được sử dụng trong phân tích rủi ro định lượng.</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32</a:t>
            </a:fld>
            <a:endParaRPr lang="en-AU" dirty="0">
              <a:solidFill>
                <a:prstClr val="black">
                  <a:lumMod val="50000"/>
                  <a:lumOff val="50000"/>
                </a:prstClr>
              </a:solidFill>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2059925"/>
            <a:ext cx="3581400" cy="1276350"/>
          </a:xfrm>
          <a:prstGeom prst="rect">
            <a:avLst/>
          </a:prstGeom>
        </p:spPr>
      </p:pic>
      <p:grpSp>
        <p:nvGrpSpPr>
          <p:cNvPr id="45" name="Group 44"/>
          <p:cNvGrpSpPr/>
          <p:nvPr/>
        </p:nvGrpSpPr>
        <p:grpSpPr>
          <a:xfrm>
            <a:off x="1429218" y="3742940"/>
            <a:ext cx="6176962" cy="816468"/>
            <a:chOff x="1426368" y="2068401"/>
            <a:chExt cx="4367002" cy="816466"/>
          </a:xfrm>
        </p:grpSpPr>
        <p:sp>
          <p:nvSpPr>
            <p:cNvPr id="46" name="Rectangle 1436"/>
            <p:cNvSpPr>
              <a:spLocks noChangeArrowheads="1"/>
            </p:cNvSpPr>
            <p:nvPr/>
          </p:nvSpPr>
          <p:spPr bwMode="auto">
            <a:xfrm>
              <a:off x="1489999" y="2068401"/>
              <a:ext cx="4281821"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Nhận </a:t>
              </a:r>
              <a:r>
                <a:rPr lang="en-US" sz="1400">
                  <a:solidFill>
                    <a:prstClr val="white">
                      <a:lumMod val="50000"/>
                    </a:prstClr>
                  </a:solidFill>
                  <a:latin typeface="Coolvetica Rg" panose="020B0603030602020004" pitchFamily="34" charset="0"/>
                  <a:cs typeface="Clear Sans" panose="020B0503030202020304" pitchFamily="34" charset="0"/>
                </a:rPr>
                <a:t>dạng rủi </a:t>
              </a:r>
              <a:r>
                <a:rPr lang="en-US" sz="1400" smtClean="0">
                  <a:solidFill>
                    <a:prstClr val="white">
                      <a:lumMod val="50000"/>
                    </a:prstClr>
                  </a:solidFill>
                  <a:latin typeface="Coolvetica Rg" panose="020B0603030602020004" pitchFamily="34" charset="0"/>
                  <a:cs typeface="Clear Sans" panose="020B0503030202020304" pitchFamily="34" charset="0"/>
                </a:rPr>
                <a:t>ro – Risk Register</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47" name="Content Placeholder 2"/>
            <p:cNvSpPr txBox="1">
              <a:spLocks/>
            </p:cNvSpPr>
            <p:nvPr/>
          </p:nvSpPr>
          <p:spPr>
            <a:xfrm>
              <a:off x="1426368" y="2278419"/>
              <a:ext cx="436700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Nhận dạng rủi ro được sử dụng như một điểm tham chiếu để thực hiện phân tích rủi ro định lượng.</a:t>
              </a:r>
            </a:p>
          </p:txBody>
        </p:sp>
      </p:grpSp>
      <p:grpSp>
        <p:nvGrpSpPr>
          <p:cNvPr id="48" name="Group 47"/>
          <p:cNvGrpSpPr/>
          <p:nvPr/>
        </p:nvGrpSpPr>
        <p:grpSpPr>
          <a:xfrm>
            <a:off x="501960" y="4635433"/>
            <a:ext cx="670735" cy="691314"/>
            <a:chOff x="1162653" y="5125287"/>
            <a:chExt cx="670735" cy="691314"/>
          </a:xfrm>
        </p:grpSpPr>
        <p:sp>
          <p:nvSpPr>
            <p:cNvPr id="49" name="Rectangle 48"/>
            <p:cNvSpPr/>
            <p:nvPr/>
          </p:nvSpPr>
          <p:spPr>
            <a:xfrm>
              <a:off x="1162653" y="5125287"/>
              <a:ext cx="670735" cy="69131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50" name="TextBox 49"/>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5</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51" name="Group 50"/>
          <p:cNvGrpSpPr/>
          <p:nvPr/>
        </p:nvGrpSpPr>
        <p:grpSpPr>
          <a:xfrm>
            <a:off x="1496661" y="5573240"/>
            <a:ext cx="6080779" cy="816468"/>
            <a:chOff x="1455565" y="2068401"/>
            <a:chExt cx="4316255" cy="816466"/>
          </a:xfrm>
        </p:grpSpPr>
        <p:sp>
          <p:nvSpPr>
            <p:cNvPr id="52" name="Rectangle 1436"/>
            <p:cNvSpPr>
              <a:spLocks noChangeArrowheads="1"/>
            </p:cNvSpPr>
            <p:nvPr/>
          </p:nvSpPr>
          <p:spPr bwMode="auto">
            <a:xfrm>
              <a:off x="1472816" y="2068401"/>
              <a:ext cx="4299004"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Quy trình tổ chức nội dung – Organizational Process Assets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53" name="Content Placeholder 2"/>
            <p:cNvSpPr txBox="1">
              <a:spLocks/>
            </p:cNvSpPr>
            <p:nvPr/>
          </p:nvSpPr>
          <p:spPr>
            <a:xfrm>
              <a:off x="1455565" y="2278419"/>
              <a:ext cx="4316255"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smtClean="0">
                  <a:solidFill>
                    <a:prstClr val="white">
                      <a:lumMod val="50000"/>
                    </a:prstClr>
                  </a:solidFill>
                  <a:ea typeface="Open Sans" panose="020B0606030504020204" pitchFamily="34" charset="0"/>
                  <a:cs typeface="Open Sans" panose="020B0606030504020204" pitchFamily="34" charset="0"/>
                </a:rPr>
                <a:t>Quy </a:t>
              </a:r>
              <a:r>
                <a:rPr lang="vi-VN" sz="1200">
                  <a:solidFill>
                    <a:prstClr val="white">
                      <a:lumMod val="50000"/>
                    </a:prstClr>
                  </a:solidFill>
                  <a:ea typeface="Open Sans" panose="020B0606030504020204" pitchFamily="34" charset="0"/>
                  <a:cs typeface="Open Sans" panose="020B0606030504020204" pitchFamily="34" charset="0"/>
                </a:rPr>
                <a:t>trình tổ chức </a:t>
              </a:r>
              <a:r>
                <a:rPr lang="vi-VN" sz="1200" smtClean="0">
                  <a:solidFill>
                    <a:prstClr val="white">
                      <a:lumMod val="50000"/>
                    </a:prstClr>
                  </a:solidFill>
                  <a:ea typeface="Open Sans" panose="020B0606030504020204" pitchFamily="34" charset="0"/>
                  <a:cs typeface="Open Sans" panose="020B0606030504020204" pitchFamily="34" charset="0"/>
                </a:rPr>
                <a:t>nội </a:t>
              </a:r>
              <a:r>
                <a:rPr lang="vi-VN" sz="1200">
                  <a:solidFill>
                    <a:prstClr val="white">
                      <a:lumMod val="50000"/>
                    </a:prstClr>
                  </a:solidFill>
                  <a:ea typeface="Open Sans" panose="020B0606030504020204" pitchFamily="34" charset="0"/>
                  <a:cs typeface="Open Sans" panose="020B0606030504020204" pitchFamily="34" charset="0"/>
                </a:rPr>
                <a:t>dung có thể ảnh hưởng đến quá trình phân tích rủi ro định </a:t>
              </a:r>
              <a:r>
                <a:rPr lang="vi-VN" sz="1200" smtClean="0">
                  <a:solidFill>
                    <a:prstClr val="white">
                      <a:lumMod val="50000"/>
                    </a:prstClr>
                  </a:solidFill>
                  <a:ea typeface="Open Sans" panose="020B0606030504020204" pitchFamily="34" charset="0"/>
                  <a:cs typeface="Open Sans" panose="020B0606030504020204" pitchFamily="34" charset="0"/>
                </a:rPr>
                <a:t>lượng, </a:t>
              </a:r>
              <a:r>
                <a:rPr lang="vi-VN" sz="1200">
                  <a:solidFill>
                    <a:prstClr val="white">
                      <a:lumMod val="50000"/>
                    </a:prstClr>
                  </a:solidFill>
                  <a:ea typeface="Open Sans" panose="020B0606030504020204" pitchFamily="34" charset="0"/>
                  <a:cs typeface="Open Sans" panose="020B0606030504020204" pitchFamily="34" charset="0"/>
                </a:rPr>
                <a:t>nó bao gồm thông tin </a:t>
              </a:r>
              <a:r>
                <a:rPr lang="vi-VN" sz="1200" smtClean="0">
                  <a:solidFill>
                    <a:prstClr val="white">
                      <a:lumMod val="50000"/>
                    </a:prstClr>
                  </a:solidFill>
                  <a:ea typeface="Open Sans" panose="020B0606030504020204" pitchFamily="34" charset="0"/>
                  <a:cs typeface="Open Sans" panose="020B0606030504020204" pitchFamily="34" charset="0"/>
                </a:rPr>
                <a:t>từ </a:t>
              </a:r>
              <a:r>
                <a:rPr lang="vi-VN" sz="1200">
                  <a:solidFill>
                    <a:prstClr val="white">
                      <a:lumMod val="50000"/>
                    </a:prstClr>
                  </a:solidFill>
                  <a:ea typeface="Open Sans" panose="020B0606030504020204" pitchFamily="34" charset="0"/>
                  <a:cs typeface="Open Sans" panose="020B0606030504020204" pitchFamily="34" charset="0"/>
                </a:rPr>
                <a:t>các dự án trước hay </a:t>
              </a:r>
              <a:r>
                <a:rPr lang="vi-VN" sz="1200" smtClean="0">
                  <a:solidFill>
                    <a:prstClr val="white">
                      <a:lumMod val="50000"/>
                    </a:prstClr>
                  </a:solidFill>
                  <a:ea typeface="Open Sans" panose="020B0606030504020204" pitchFamily="34" charset="0"/>
                  <a:cs typeface="Open Sans" panose="020B0606030504020204" pitchFamily="34" charset="0"/>
                </a:rPr>
                <a:t>các dự </a:t>
              </a:r>
              <a:r>
                <a:rPr lang="vi-VN" sz="1200">
                  <a:solidFill>
                    <a:prstClr val="white">
                      <a:lumMod val="50000"/>
                    </a:prstClr>
                  </a:solidFill>
                  <a:ea typeface="Open Sans" panose="020B0606030504020204" pitchFamily="34" charset="0"/>
                  <a:cs typeface="Open Sans" panose="020B0606030504020204" pitchFamily="34" charset="0"/>
                </a:rPr>
                <a:t>án tương tự đã hoàn thành.</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54" name="Group 53"/>
          <p:cNvGrpSpPr/>
          <p:nvPr/>
        </p:nvGrpSpPr>
        <p:grpSpPr>
          <a:xfrm>
            <a:off x="501960" y="5528133"/>
            <a:ext cx="670735" cy="691314"/>
            <a:chOff x="1162653" y="5125287"/>
            <a:chExt cx="670735" cy="691314"/>
          </a:xfrm>
        </p:grpSpPr>
        <p:sp>
          <p:nvSpPr>
            <p:cNvPr id="55" name="Rectangle 54"/>
            <p:cNvSpPr/>
            <p:nvPr/>
          </p:nvSpPr>
          <p:spPr>
            <a:xfrm>
              <a:off x="1162653" y="5125287"/>
              <a:ext cx="670735" cy="6913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56" name="TextBox 55"/>
            <p:cNvSpPr txBox="1"/>
            <p:nvPr/>
          </p:nvSpPr>
          <p:spPr>
            <a:xfrm>
              <a:off x="1163639" y="5261821"/>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6</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57" name="Group 56"/>
          <p:cNvGrpSpPr/>
          <p:nvPr/>
        </p:nvGrpSpPr>
        <p:grpSpPr>
          <a:xfrm>
            <a:off x="1496661" y="4631929"/>
            <a:ext cx="6080781" cy="816468"/>
            <a:chOff x="1472816" y="2068401"/>
            <a:chExt cx="4299004" cy="816466"/>
          </a:xfrm>
        </p:grpSpPr>
        <p:sp>
          <p:nvSpPr>
            <p:cNvPr id="58" name="Rectangle 1436"/>
            <p:cNvSpPr>
              <a:spLocks noChangeArrowheads="1"/>
            </p:cNvSpPr>
            <p:nvPr/>
          </p:nvSpPr>
          <p:spPr bwMode="auto">
            <a:xfrm>
              <a:off x="1489999" y="2068401"/>
              <a:ext cx="4281821"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a:solidFill>
                    <a:prstClr val="white">
                      <a:lumMod val="50000"/>
                    </a:prstClr>
                  </a:solidFill>
                  <a:latin typeface="Coolvetica Rg" panose="020B0603030602020004" pitchFamily="34" charset="0"/>
                  <a:cs typeface="Clear Sans" panose="020B0503030202020304" pitchFamily="34" charset="0"/>
                </a:rPr>
                <a:t>Các yếu tố trong môi trường doanh nghiệp – Enterprise Environment Factors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59" name="Content Placeholder 2"/>
            <p:cNvSpPr txBox="1">
              <a:spLocks/>
            </p:cNvSpPr>
            <p:nvPr/>
          </p:nvSpPr>
          <p:spPr>
            <a:xfrm>
              <a:off x="1472816" y="2278419"/>
              <a:ext cx="4299004"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900">
                  <a:solidFill>
                    <a:prstClr val="white">
                      <a:lumMod val="50000"/>
                    </a:prstClr>
                  </a:solidFill>
                  <a:ea typeface="Open Sans" panose="020B0606030504020204" pitchFamily="34" charset="0"/>
                  <a:cs typeface="Open Sans" panose="020B0606030504020204" pitchFamily="34" charset="0"/>
                </a:rPr>
                <a:t>Yếu tố môi trường doanh nghiệp có thể cung cấp cái nhìn sâu sắc và bối cảnh để đánh giá rủi ro, chẳng hạn như:</a:t>
              </a:r>
            </a:p>
            <a:p>
              <a:pPr algn="just">
                <a:buFontTx/>
                <a:buChar char="-"/>
              </a:pPr>
              <a:r>
                <a:rPr lang="vi-VN" sz="900" smtClean="0">
                  <a:solidFill>
                    <a:prstClr val="white">
                      <a:lumMod val="50000"/>
                    </a:prstClr>
                  </a:solidFill>
                  <a:ea typeface="Open Sans" panose="020B0606030504020204" pitchFamily="34" charset="0"/>
                  <a:cs typeface="Open Sans" panose="020B0606030504020204" pitchFamily="34" charset="0"/>
                </a:rPr>
                <a:t>Các </a:t>
              </a:r>
              <a:r>
                <a:rPr lang="vi-VN" sz="900">
                  <a:solidFill>
                    <a:prstClr val="white">
                      <a:lumMod val="50000"/>
                    </a:prstClr>
                  </a:solidFill>
                  <a:ea typeface="Open Sans" panose="020B0606030504020204" pitchFamily="34" charset="0"/>
                  <a:cs typeface="Open Sans" panose="020B0606030504020204" pitchFamily="34" charset="0"/>
                </a:rPr>
                <a:t>dự án nghiên cứu trong công nghiệp hoặc các dự án tương tự có các chuyên gia phân tích rủi ro</a:t>
              </a:r>
              <a:r>
                <a:rPr lang="vi-VN" sz="900" smtClean="0">
                  <a:solidFill>
                    <a:prstClr val="white">
                      <a:lumMod val="50000"/>
                    </a:prstClr>
                  </a:solidFill>
                  <a:ea typeface="Open Sans" panose="020B0606030504020204" pitchFamily="34" charset="0"/>
                  <a:cs typeface="Open Sans" panose="020B0606030504020204" pitchFamily="34" charset="0"/>
                </a:rPr>
                <a:t>.</a:t>
              </a:r>
            </a:p>
            <a:p>
              <a:pPr algn="just">
                <a:buFontTx/>
                <a:buChar char="-"/>
              </a:pPr>
              <a:r>
                <a:rPr lang="vi-VN" sz="900" smtClean="0">
                  <a:solidFill>
                    <a:prstClr val="white">
                      <a:lumMod val="50000"/>
                    </a:prstClr>
                  </a:solidFill>
                  <a:ea typeface="Open Sans" panose="020B0606030504020204" pitchFamily="34" charset="0"/>
                  <a:cs typeface="Open Sans" panose="020B0606030504020204" pitchFamily="34" charset="0"/>
                </a:rPr>
                <a:t>Cơ </a:t>
              </a:r>
              <a:r>
                <a:rPr lang="vi-VN" sz="900">
                  <a:solidFill>
                    <a:prstClr val="white">
                      <a:lumMod val="50000"/>
                    </a:prstClr>
                  </a:solidFill>
                  <a:ea typeface="Open Sans" panose="020B0606030504020204" pitchFamily="34" charset="0"/>
                  <a:cs typeface="Open Sans" panose="020B0606030504020204" pitchFamily="34" charset="0"/>
                </a:rPr>
                <a:t>sở dữ liệu về rủi ro có thể có sẵn từ các ngành công nghiệp hoặc các nguồn độc quyền khai thác.</a:t>
              </a:r>
            </a:p>
          </p:txBody>
        </p:sp>
      </p:grpSp>
    </p:spTree>
    <p:extLst>
      <p:ext uri="{BB962C8B-B14F-4D97-AF65-F5344CB8AC3E}">
        <p14:creationId xmlns:p14="http://schemas.microsoft.com/office/powerpoint/2010/main" val="34138985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ppt_x"/>
                                          </p:val>
                                        </p:tav>
                                        <p:tav tm="100000">
                                          <p:val>
                                            <p:strVal val="#ppt_x"/>
                                          </p:val>
                                        </p:tav>
                                      </p:tavLst>
                                    </p:anim>
                                    <p:anim calcmode="lin" valueType="num">
                                      <p:cBhvr additive="base">
                                        <p:cTn id="53" dur="500" fill="hold"/>
                                        <p:tgtEl>
                                          <p:spTgt spid="48"/>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up)">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ppt_x"/>
                                          </p:val>
                                        </p:tav>
                                        <p:tav tm="100000">
                                          <p:val>
                                            <p:strVal val="#ppt_x"/>
                                          </p:val>
                                        </p:tav>
                                      </p:tavLst>
                                    </p:anim>
                                    <p:anim calcmode="lin" valueType="num">
                                      <p:cBhvr additive="base">
                                        <p:cTn id="63" dur="500" fill="hold"/>
                                        <p:tgtEl>
                                          <p:spTgt spid="54"/>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up)">
                                      <p:cBhvr>
                                        <p:cTn id="6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8509"/>
            <a:ext cx="10515600" cy="473506"/>
          </a:xfrm>
        </p:spPr>
        <p:txBody>
          <a:bodyPr wrap="square">
            <a:noAutofit/>
          </a:bodyPr>
          <a:lstStyle/>
          <a:p>
            <a:r>
              <a:rPr lang="en-US" sz="3600" b="1"/>
              <a:t>Công cụ và kỹ thuật - Tools and Techniques</a:t>
            </a:r>
            <a:endParaRPr lang="en-AU" sz="3600" dirty="0"/>
          </a:p>
        </p:txBody>
      </p:sp>
      <p:grpSp>
        <p:nvGrpSpPr>
          <p:cNvPr id="5" name="Group 4"/>
          <p:cNvGrpSpPr/>
          <p:nvPr/>
        </p:nvGrpSpPr>
        <p:grpSpPr>
          <a:xfrm>
            <a:off x="508494" y="1282684"/>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8" name="Group 7"/>
          <p:cNvGrpSpPr/>
          <p:nvPr/>
        </p:nvGrpSpPr>
        <p:grpSpPr>
          <a:xfrm>
            <a:off x="502832" y="2908289"/>
            <a:ext cx="670735" cy="691314"/>
            <a:chOff x="1162653" y="3126255"/>
            <a:chExt cx="670735" cy="691314"/>
          </a:xfrm>
        </p:grpSpPr>
        <p:sp>
          <p:nvSpPr>
            <p:cNvPr id="9" name="Rectangle 8"/>
            <p:cNvSpPr/>
            <p:nvPr/>
          </p:nvSpPr>
          <p:spPr>
            <a:xfrm>
              <a:off x="1162653" y="3126255"/>
              <a:ext cx="670735" cy="6913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0" name="TextBox 9"/>
            <p:cNvSpPr txBox="1"/>
            <p:nvPr/>
          </p:nvSpPr>
          <p:spPr>
            <a:xfrm>
              <a:off x="1163639" y="3262937"/>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2</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1" name="Group 10"/>
          <p:cNvGrpSpPr/>
          <p:nvPr/>
        </p:nvGrpSpPr>
        <p:grpSpPr>
          <a:xfrm>
            <a:off x="502832" y="5295291"/>
            <a:ext cx="670735" cy="691314"/>
            <a:chOff x="1162653" y="4119885"/>
            <a:chExt cx="670735" cy="691314"/>
          </a:xfrm>
        </p:grpSpPr>
        <p:sp>
          <p:nvSpPr>
            <p:cNvPr id="12" name="Rectangle 11"/>
            <p:cNvSpPr/>
            <p:nvPr/>
          </p:nvSpPr>
          <p:spPr>
            <a:xfrm>
              <a:off x="1162653" y="4119885"/>
              <a:ext cx="670735" cy="6913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13" name="TextBox 12"/>
            <p:cNvSpPr txBox="1"/>
            <p:nvPr/>
          </p:nvSpPr>
          <p:spPr>
            <a:xfrm>
              <a:off x="1163639" y="4278044"/>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3</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17" name="Group 16"/>
          <p:cNvGrpSpPr/>
          <p:nvPr/>
        </p:nvGrpSpPr>
        <p:grpSpPr>
          <a:xfrm>
            <a:off x="1401357" y="2884294"/>
            <a:ext cx="6176958" cy="2069736"/>
            <a:chOff x="1472817" y="2090125"/>
            <a:chExt cx="4299003" cy="794742"/>
          </a:xfrm>
        </p:grpSpPr>
        <p:sp>
          <p:nvSpPr>
            <p:cNvPr id="18" name="Rectangle 1436"/>
            <p:cNvSpPr>
              <a:spLocks noChangeArrowheads="1"/>
            </p:cNvSpPr>
            <p:nvPr/>
          </p:nvSpPr>
          <p:spPr bwMode="auto">
            <a:xfrm>
              <a:off x="1539754" y="2090125"/>
              <a:ext cx="4232066" cy="16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smtClean="0">
                  <a:solidFill>
                    <a:prstClr val="white">
                      <a:lumMod val="50000"/>
                    </a:prstClr>
                  </a:solidFill>
                  <a:latin typeface="Coolvetica Rg" panose="020B0603030602020004" pitchFamily="34" charset="0"/>
                  <a:cs typeface="Clear Sans" panose="020B0503030202020304" pitchFamily="34" charset="0"/>
                </a:rPr>
                <a:t>Phân </a:t>
              </a:r>
              <a:r>
                <a:rPr lang="vi-VN" sz="1400">
                  <a:solidFill>
                    <a:prstClr val="white">
                      <a:lumMod val="50000"/>
                    </a:prstClr>
                  </a:solidFill>
                  <a:latin typeface="Coolvetica Rg" panose="020B0603030602020004" pitchFamily="34" charset="0"/>
                  <a:cs typeface="Clear Sans" panose="020B0503030202020304" pitchFamily="34" charset="0"/>
                </a:rPr>
                <a:t>tích rủi ro định lượng và kỹ thuật mô hình </a:t>
              </a:r>
              <a:r>
                <a:rPr lang="vi-VN" sz="1400" smtClean="0">
                  <a:solidFill>
                    <a:prstClr val="white">
                      <a:lumMod val="50000"/>
                    </a:prstClr>
                  </a:solidFill>
                  <a:latin typeface="Coolvetica Rg" panose="020B0603030602020004" pitchFamily="34" charset="0"/>
                  <a:cs typeface="Clear Sans" panose="020B0503030202020304" pitchFamily="34" charset="0"/>
                </a:rPr>
                <a:t>hóa </a:t>
              </a:r>
              <a:r>
                <a:rPr lang="it-IT" sz="1400" smtClean="0">
                  <a:solidFill>
                    <a:prstClr val="white">
                      <a:lumMod val="50000"/>
                    </a:prstClr>
                  </a:solidFill>
                  <a:latin typeface="Coolvetica Rg" panose="020B0603030602020004" pitchFamily="34" charset="0"/>
                  <a:cs typeface="Clear Sans" panose="020B0503030202020304" pitchFamily="34" charset="0"/>
                </a:rPr>
                <a:t>– </a:t>
              </a:r>
              <a:r>
                <a:rPr lang="vi-VN" sz="1400" smtClean="0">
                  <a:solidFill>
                    <a:prstClr val="white">
                      <a:lumMod val="50000"/>
                    </a:prstClr>
                  </a:solidFill>
                  <a:latin typeface="Coolvetica Rg" panose="020B0603030602020004" pitchFamily="34" charset="0"/>
                  <a:cs typeface="Clear Sans" panose="020B0503030202020304" pitchFamily="34" charset="0"/>
                </a:rPr>
                <a:t>Quantitative Risk Analysis and Modeling Techniques</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19"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050">
                  <a:solidFill>
                    <a:prstClr val="white">
                      <a:lumMod val="50000"/>
                    </a:prstClr>
                  </a:solidFill>
                  <a:ea typeface="Open Sans" panose="020B0606030504020204" pitchFamily="34" charset="0"/>
                  <a:cs typeface="Open Sans" panose="020B0606030504020204" pitchFamily="34" charset="0"/>
                </a:rPr>
                <a:t>Kỹ thuật thường </a:t>
              </a:r>
              <a:r>
                <a:rPr lang="vi-VN" sz="1050" smtClean="0">
                  <a:solidFill>
                    <a:prstClr val="white">
                      <a:lumMod val="50000"/>
                    </a:prstClr>
                  </a:solidFill>
                  <a:ea typeface="Open Sans" panose="020B0606030504020204" pitchFamily="34" charset="0"/>
                  <a:cs typeface="Open Sans" panose="020B0606030504020204" pitchFamily="34" charset="0"/>
                </a:rPr>
                <a:t>sử </a:t>
              </a:r>
              <a:r>
                <a:rPr lang="vi-VN" sz="1050">
                  <a:solidFill>
                    <a:prstClr val="white">
                      <a:lumMod val="50000"/>
                    </a:prstClr>
                  </a:solidFill>
                  <a:ea typeface="Open Sans" panose="020B0606030504020204" pitchFamily="34" charset="0"/>
                  <a:cs typeface="Open Sans" panose="020B0606030504020204" pitchFamily="34" charset="0"/>
                </a:rPr>
                <a:t>dụng cả hai phương pháp phân tích sự kiện theo định hướng và dự án theo định hướng, bao gồm:</a:t>
              </a:r>
            </a:p>
            <a:p>
              <a:pPr marL="0" indent="0" algn="just">
                <a:buNone/>
              </a:pPr>
              <a:r>
                <a:rPr lang="vi-VN" sz="1050">
                  <a:solidFill>
                    <a:prstClr val="white">
                      <a:lumMod val="50000"/>
                    </a:prstClr>
                  </a:solidFill>
                  <a:ea typeface="Open Sans" panose="020B0606030504020204" pitchFamily="34" charset="0"/>
                  <a:cs typeface="Open Sans" panose="020B0606030504020204" pitchFamily="34" charset="0"/>
                </a:rPr>
                <a:t>. Phân tích độ nhạy: Phân tích độ nhạy giúp xác định các rủi ro có tác động lớn tới dự án</a:t>
              </a:r>
              <a:r>
                <a:rPr lang="vi-VN" sz="1050" smtClean="0">
                  <a:solidFill>
                    <a:prstClr val="white">
                      <a:lumMod val="50000"/>
                    </a:prstClr>
                  </a:solidFill>
                  <a:ea typeface="Open Sans" panose="020B0606030504020204" pitchFamily="34" charset="0"/>
                  <a:cs typeface="Open Sans" panose="020B0606030504020204" pitchFamily="34" charset="0"/>
                </a:rPr>
                <a:t>.</a:t>
              </a:r>
              <a:endParaRPr lang="vi-VN" sz="1050">
                <a:solidFill>
                  <a:prstClr val="white">
                    <a:lumMod val="50000"/>
                  </a:prstClr>
                </a:solidFill>
                <a:ea typeface="Open Sans" panose="020B0606030504020204" pitchFamily="34" charset="0"/>
                <a:cs typeface="Open Sans" panose="020B0606030504020204" pitchFamily="34" charset="0"/>
              </a:endParaRPr>
            </a:p>
            <a:p>
              <a:pPr marL="0" indent="0" algn="just">
                <a:buNone/>
              </a:pPr>
              <a:r>
                <a:rPr lang="vi-VN" sz="1050">
                  <a:solidFill>
                    <a:prstClr val="white">
                      <a:lumMod val="50000"/>
                    </a:prstClr>
                  </a:solidFill>
                  <a:ea typeface="Open Sans" panose="020B0606030504020204" pitchFamily="34" charset="0"/>
                  <a:cs typeface="Open Sans" panose="020B0606030504020204" pitchFamily="34" charset="0"/>
                </a:rPr>
                <a:t>. Dự kiến phân tích giá trị tiền tệ: Dự kiến phân tích giá trị tiền tệ (EMV) là một khái niệm thống kê nhằm tính toán các kết quả trung bình trong tương lai bao gồm các kịch bản có thể có hoặc không thể xảy ra (ví dụ, phân tích sự không chắc chắn).</a:t>
              </a:r>
            </a:p>
            <a:p>
              <a:pPr marL="0" indent="0" algn="just">
                <a:buNone/>
              </a:pPr>
              <a:r>
                <a:rPr lang="vi-VN" sz="1050">
                  <a:solidFill>
                    <a:prstClr val="white">
                      <a:lumMod val="50000"/>
                    </a:prstClr>
                  </a:solidFill>
                  <a:ea typeface="Open Sans" panose="020B0606030504020204" pitchFamily="34" charset="0"/>
                  <a:cs typeface="Open Sans" panose="020B0606030504020204" pitchFamily="34" charset="0"/>
                </a:rPr>
                <a:t>. Mô hình hóa và mô phỏng: Mô phỏng dự án sử dụng một mô hình biên dịch chi tiết cụ thể cho </a:t>
              </a:r>
              <a:r>
                <a:rPr lang="vi-VN" sz="1050" smtClean="0">
                  <a:solidFill>
                    <a:prstClr val="white">
                      <a:lumMod val="50000"/>
                    </a:prstClr>
                  </a:solidFill>
                  <a:ea typeface="Open Sans" panose="020B0606030504020204" pitchFamily="34" charset="0"/>
                  <a:cs typeface="Open Sans" panose="020B0606030504020204" pitchFamily="34" charset="0"/>
                </a:rPr>
                <a:t>từng mục </a:t>
              </a:r>
              <a:r>
                <a:rPr lang="vi-VN" sz="1050">
                  <a:solidFill>
                    <a:prstClr val="white">
                      <a:lumMod val="50000"/>
                    </a:prstClr>
                  </a:solidFill>
                  <a:ea typeface="Open Sans" panose="020B0606030504020204" pitchFamily="34" charset="0"/>
                  <a:cs typeface="Open Sans" panose="020B0606030504020204" pitchFamily="34" charset="0"/>
                </a:rPr>
                <a:t>tiêu của dự án. Trong một mô phỏng, mô hình dự án được tính nhiều lần (</a:t>
              </a:r>
              <a:r>
                <a:rPr lang="vi-VN" sz="1050" smtClean="0">
                  <a:solidFill>
                    <a:prstClr val="white">
                      <a:lumMod val="50000"/>
                    </a:prstClr>
                  </a:solidFill>
                  <a:ea typeface="Open Sans" panose="020B0606030504020204" pitchFamily="34" charset="0"/>
                  <a:cs typeface="Open Sans" panose="020B0606030504020204" pitchFamily="34" charset="0"/>
                </a:rPr>
                <a:t>lặp lại) </a:t>
              </a:r>
              <a:r>
                <a:rPr lang="vi-VN" sz="1050">
                  <a:solidFill>
                    <a:prstClr val="white">
                      <a:lumMod val="50000"/>
                    </a:prstClr>
                  </a:solidFill>
                  <a:ea typeface="Open Sans" panose="020B0606030504020204" pitchFamily="34" charset="0"/>
                  <a:cs typeface="Open Sans" panose="020B0606030504020204" pitchFamily="34" charset="0"/>
                </a:rPr>
                <a:t>với các giá trị đầu vào (ví dụ: dự toán, thời hạn hoạt động) được chọn ngẫu nhiên cho mỗi lần </a:t>
              </a:r>
              <a:r>
                <a:rPr lang="vi-VN" sz="1050" smtClean="0">
                  <a:solidFill>
                    <a:prstClr val="white">
                      <a:lumMod val="50000"/>
                    </a:prstClr>
                  </a:solidFill>
                  <a:ea typeface="Open Sans" panose="020B0606030504020204" pitchFamily="34" charset="0"/>
                  <a:cs typeface="Open Sans" panose="020B0606030504020204" pitchFamily="34" charset="0"/>
                </a:rPr>
                <a:t>lặp đi </a:t>
              </a:r>
              <a:r>
                <a:rPr lang="vi-VN" sz="1050">
                  <a:solidFill>
                    <a:prstClr val="white">
                      <a:lumMod val="50000"/>
                    </a:prstClr>
                  </a:solidFill>
                  <a:ea typeface="Open Sans" panose="020B0606030504020204" pitchFamily="34" charset="0"/>
                  <a:cs typeface="Open Sans" panose="020B0606030504020204" pitchFamily="34" charset="0"/>
                </a:rPr>
                <a:t>từ phân bố xác suất của các biến này.</a:t>
              </a:r>
            </a:p>
          </p:txBody>
        </p:sp>
      </p:grpSp>
      <p:grpSp>
        <p:nvGrpSpPr>
          <p:cNvPr id="20" name="Group 19"/>
          <p:cNvGrpSpPr/>
          <p:nvPr/>
        </p:nvGrpSpPr>
        <p:grpSpPr>
          <a:xfrm>
            <a:off x="1401357" y="5244432"/>
            <a:ext cx="6176958" cy="851038"/>
            <a:chOff x="1472817" y="2033831"/>
            <a:chExt cx="4299003" cy="851036"/>
          </a:xfrm>
        </p:grpSpPr>
        <p:sp>
          <p:nvSpPr>
            <p:cNvPr id="21" name="Rectangle 1436"/>
            <p:cNvSpPr>
              <a:spLocks noChangeArrowheads="1"/>
            </p:cNvSpPr>
            <p:nvPr/>
          </p:nvSpPr>
          <p:spPr bwMode="auto">
            <a:xfrm>
              <a:off x="1539754" y="2033831"/>
              <a:ext cx="4232066"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vi-VN" sz="1400" smtClean="0">
                  <a:solidFill>
                    <a:prstClr val="white">
                      <a:lumMod val="50000"/>
                    </a:prstClr>
                  </a:solidFill>
                  <a:latin typeface="Coolvetica Rg" panose="020B0603030602020004" pitchFamily="34" charset="0"/>
                  <a:cs typeface="Clear Sans" panose="020B0503030202020304" pitchFamily="34" charset="0"/>
                </a:rPr>
                <a:t>Dự </a:t>
              </a:r>
              <a:r>
                <a:rPr lang="vi-VN" sz="1400">
                  <a:solidFill>
                    <a:prstClr val="white">
                      <a:lumMod val="50000"/>
                    </a:prstClr>
                  </a:solidFill>
                  <a:latin typeface="Coolvetica Rg" panose="020B0603030602020004" pitchFamily="34" charset="0"/>
                  <a:cs typeface="Clear Sans" panose="020B0503030202020304" pitchFamily="34" charset="0"/>
                </a:rPr>
                <a:t>đoán của chuyên </a:t>
              </a:r>
              <a:r>
                <a:rPr lang="vi-VN" sz="1400" smtClean="0">
                  <a:solidFill>
                    <a:prstClr val="white">
                      <a:lumMod val="50000"/>
                    </a:prstClr>
                  </a:solidFill>
                  <a:latin typeface="Coolvetica Rg" panose="020B0603030602020004" pitchFamily="34" charset="0"/>
                  <a:cs typeface="Clear Sans" panose="020B0503030202020304" pitchFamily="34" charset="0"/>
                </a:rPr>
                <a:t>gia – Expert Judgment</a:t>
              </a:r>
              <a:endParaRPr lang="vi-VN" sz="1400">
                <a:solidFill>
                  <a:prstClr val="white">
                    <a:lumMod val="50000"/>
                  </a:prstClr>
                </a:solidFill>
                <a:latin typeface="Coolvetica Rg" panose="020B0603030602020004" pitchFamily="34" charset="0"/>
                <a:cs typeface="Clear Sans" panose="020B0503030202020304" pitchFamily="34" charset="0"/>
              </a:endParaRPr>
            </a:p>
          </p:txBody>
        </p:sp>
        <p:sp>
          <p:nvSpPr>
            <p:cNvPr id="22" name="Content Placeholder 2"/>
            <p:cNvSpPr txBox="1">
              <a:spLocks/>
            </p:cNvSpPr>
            <p:nvPr/>
          </p:nvSpPr>
          <p:spPr>
            <a:xfrm>
              <a:off x="1472817" y="2278419"/>
              <a:ext cx="4299003"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Dự đoán của chuyên gia (ý tưởng sử dụng các chuyên gia có kinh nghiệm) là cần thiết để xác định chi phí và tiến độ dự án. Phán đoán của chuyên gia cũng đi vào việc giải thích các dữ liệu.</a:t>
              </a:r>
              <a:endParaRPr lang="en-US" sz="1200" dirty="0">
                <a:solidFill>
                  <a:prstClr val="white">
                    <a:lumMod val="50000"/>
                  </a:prstClr>
                </a:solidFill>
                <a:ea typeface="Open Sans" panose="020B0606030504020204" pitchFamily="34" charset="0"/>
                <a:cs typeface="Open Sans" panose="020B0606030504020204" pitchFamily="34" charset="0"/>
              </a:endParaRPr>
            </a:p>
          </p:txBody>
        </p:sp>
      </p:grpSp>
      <p:grpSp>
        <p:nvGrpSpPr>
          <p:cNvPr id="26" name="Group 25"/>
          <p:cNvGrpSpPr/>
          <p:nvPr/>
        </p:nvGrpSpPr>
        <p:grpSpPr>
          <a:xfrm>
            <a:off x="1407018" y="1215551"/>
            <a:ext cx="6403004" cy="1587044"/>
            <a:chOff x="1472816" y="2007441"/>
            <a:chExt cx="6614058" cy="816466"/>
          </a:xfrm>
        </p:grpSpPr>
        <p:sp>
          <p:nvSpPr>
            <p:cNvPr id="27" name="Rectangle 1436"/>
            <p:cNvSpPr>
              <a:spLocks noChangeArrowheads="1"/>
            </p:cNvSpPr>
            <p:nvPr/>
          </p:nvSpPr>
          <p:spPr bwMode="auto">
            <a:xfrm>
              <a:off x="1566316" y="2007441"/>
              <a:ext cx="6520558"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Thu </a:t>
              </a:r>
              <a:r>
                <a:rPr lang="en-US" sz="1400">
                  <a:solidFill>
                    <a:prstClr val="white">
                      <a:lumMod val="50000"/>
                    </a:prstClr>
                  </a:solidFill>
                  <a:latin typeface="Coolvetica Rg" panose="020B0603030602020004" pitchFamily="34" charset="0"/>
                  <a:cs typeface="Clear Sans" panose="020B0503030202020304" pitchFamily="34" charset="0"/>
                </a:rPr>
                <a:t>thập dữ liệu và kỹ thuật trình </a:t>
              </a:r>
              <a:r>
                <a:rPr lang="en-US" sz="1400" smtClean="0">
                  <a:solidFill>
                    <a:prstClr val="white">
                      <a:lumMod val="50000"/>
                    </a:prstClr>
                  </a:solidFill>
                  <a:latin typeface="Coolvetica Rg" panose="020B0603030602020004" pitchFamily="34" charset="0"/>
                  <a:cs typeface="Clear Sans" panose="020B0503030202020304" pitchFamily="34" charset="0"/>
                </a:rPr>
                <a:t>bày – Data Gathering and Representation Techniques </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1745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 Trình bày: Kỹ thuật trình bày dựa vào kinh nghiệm và các dữ liệu lịch sử để định lượng khả năng và tác động của rủi ro đến mục tiêu của dự án. Các thông tin cần thiết phụ thuộc vào loại phân bổ xác suất sẽ được sử dụng.</a:t>
              </a:r>
            </a:p>
            <a:p>
              <a:pPr marL="0" indent="0" algn="just">
                <a:buNone/>
              </a:pPr>
              <a:r>
                <a:rPr lang="vi-VN" sz="1100">
                  <a:solidFill>
                    <a:prstClr val="white">
                      <a:lumMod val="50000"/>
                    </a:prstClr>
                  </a:solidFill>
                  <a:ea typeface="Open Sans" panose="020B0606030504020204" pitchFamily="34" charset="0"/>
                  <a:cs typeface="Open Sans" panose="020B0606030504020204" pitchFamily="34" charset="0"/>
                </a:rPr>
                <a:t>. Phân bổ xác suất: Phân bổ xác suất liên tục được sử dụng rộng rãi trong các mô hình và mô phỏng, đại diện cho sự không chắc chắn về giá trị như thời lượng của các hoạt động </a:t>
              </a:r>
              <a:r>
                <a:rPr lang="vi-VN" sz="1100" smtClean="0">
                  <a:solidFill>
                    <a:prstClr val="white">
                      <a:lumMod val="50000"/>
                    </a:prstClr>
                  </a:solidFill>
                  <a:ea typeface="Open Sans" panose="020B0606030504020204" pitchFamily="34" charset="0"/>
                  <a:cs typeface="Open Sans" panose="020B0606030504020204" pitchFamily="34" charset="0"/>
                </a:rPr>
                <a:t>theo đúng </a:t>
              </a:r>
              <a:r>
                <a:rPr lang="vi-VN" sz="1100">
                  <a:solidFill>
                    <a:prstClr val="white">
                      <a:lumMod val="50000"/>
                    </a:prstClr>
                  </a:solidFill>
                  <a:ea typeface="Open Sans" panose="020B0606030504020204" pitchFamily="34" charset="0"/>
                  <a:cs typeface="Open Sans" panose="020B0606030504020204" pitchFamily="34" charset="0"/>
                </a:rPr>
                <a:t>tiến </a:t>
              </a:r>
              <a:r>
                <a:rPr lang="vi-VN" sz="1100" smtClean="0">
                  <a:solidFill>
                    <a:prstClr val="white">
                      <a:lumMod val="50000"/>
                    </a:prstClr>
                  </a:solidFill>
                  <a:ea typeface="Open Sans" panose="020B0606030504020204" pitchFamily="34" charset="0"/>
                  <a:cs typeface="Open Sans" panose="020B0606030504020204" pitchFamily="34" charset="0"/>
                </a:rPr>
                <a:t>độ và chi </a:t>
              </a:r>
              <a:r>
                <a:rPr lang="vi-VN" sz="1100">
                  <a:solidFill>
                    <a:prstClr val="white">
                      <a:lumMod val="50000"/>
                    </a:prstClr>
                  </a:solidFill>
                  <a:ea typeface="Open Sans" panose="020B0606030504020204" pitchFamily="34" charset="0"/>
                  <a:cs typeface="Open Sans" panose="020B0606030504020204" pitchFamily="34" charset="0"/>
                </a:rPr>
                <a:t>phí </a:t>
              </a:r>
              <a:r>
                <a:rPr lang="vi-VN" sz="1100" smtClean="0">
                  <a:solidFill>
                    <a:prstClr val="white">
                      <a:lumMod val="50000"/>
                    </a:prstClr>
                  </a:solidFill>
                  <a:ea typeface="Open Sans" panose="020B0606030504020204" pitchFamily="34" charset="0"/>
                  <a:cs typeface="Open Sans" panose="020B0606030504020204" pitchFamily="34" charset="0"/>
                </a:rPr>
                <a:t>của các thành phần có trong </a:t>
              </a:r>
              <a:r>
                <a:rPr lang="vi-VN" sz="1100">
                  <a:solidFill>
                    <a:prstClr val="white">
                      <a:lumMod val="50000"/>
                    </a:prstClr>
                  </a:solidFill>
                  <a:ea typeface="Open Sans" panose="020B0606030504020204" pitchFamily="34" charset="0"/>
                  <a:cs typeface="Open Sans" panose="020B0606030504020204" pitchFamily="34" charset="0"/>
                </a:rPr>
                <a:t>dự </a:t>
              </a:r>
              <a:r>
                <a:rPr lang="vi-VN" sz="1100" smtClean="0">
                  <a:solidFill>
                    <a:prstClr val="white">
                      <a:lumMod val="50000"/>
                    </a:prstClr>
                  </a:solidFill>
                  <a:ea typeface="Open Sans" panose="020B0606030504020204" pitchFamily="34" charset="0"/>
                  <a:cs typeface="Open Sans" panose="020B0606030504020204" pitchFamily="34" charset="0"/>
                </a:rPr>
                <a:t>án.</a:t>
              </a:r>
              <a:endParaRPr lang="vi-VN" sz="1100">
                <a:solidFill>
                  <a:prstClr val="white">
                    <a:lumMod val="50000"/>
                  </a:prstClr>
                </a:solidFill>
                <a:ea typeface="Open Sans" panose="020B0606030504020204" pitchFamily="34" charset="0"/>
                <a:cs typeface="Open Sans" panose="020B0606030504020204" pitchFamily="34" charset="0"/>
              </a:endParaRP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33</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709" y="1521953"/>
            <a:ext cx="3810000" cy="4552950"/>
          </a:xfrm>
          <a:prstGeom prst="rect">
            <a:avLst/>
          </a:prstGeom>
        </p:spPr>
      </p:pic>
    </p:spTree>
    <p:extLst>
      <p:ext uri="{BB962C8B-B14F-4D97-AF65-F5344CB8AC3E}">
        <p14:creationId xmlns:p14="http://schemas.microsoft.com/office/powerpoint/2010/main" val="34498190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fontScale="90000"/>
          </a:bodyPr>
          <a:lstStyle/>
          <a:p>
            <a:r>
              <a:rPr lang="en-US" b="1"/>
              <a:t>Yếu tố đầu </a:t>
            </a:r>
            <a:r>
              <a:rPr lang="en-US" b="1" smtClean="0"/>
              <a:t>ra </a:t>
            </a:r>
            <a:r>
              <a:rPr lang="en-US" b="1"/>
              <a:t>– </a:t>
            </a:r>
            <a:r>
              <a:rPr lang="en-US" b="1" smtClean="0"/>
              <a:t>Outputs</a:t>
            </a:r>
            <a:endParaRPr lang="en-AU" dirty="0"/>
          </a:p>
        </p:txBody>
      </p:sp>
      <p:grpSp>
        <p:nvGrpSpPr>
          <p:cNvPr id="5" name="Group 4"/>
          <p:cNvGrpSpPr/>
          <p:nvPr/>
        </p:nvGrpSpPr>
        <p:grpSpPr>
          <a:xfrm>
            <a:off x="501960" y="1518067"/>
            <a:ext cx="672479" cy="691314"/>
            <a:chOff x="1162653" y="2127667"/>
            <a:chExt cx="672479" cy="691314"/>
          </a:xfrm>
        </p:grpSpPr>
        <p:sp>
          <p:nvSpPr>
            <p:cNvPr id="6" name="Rectangle 5"/>
            <p:cNvSpPr/>
            <p:nvPr/>
          </p:nvSpPr>
          <p:spPr>
            <a:xfrm>
              <a:off x="1162653" y="2127667"/>
              <a:ext cx="670735" cy="691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endParaRPr>
            </a:p>
          </p:txBody>
        </p:sp>
        <p:sp>
          <p:nvSpPr>
            <p:cNvPr id="7" name="TextBox 6"/>
            <p:cNvSpPr txBox="1"/>
            <p:nvPr/>
          </p:nvSpPr>
          <p:spPr>
            <a:xfrm>
              <a:off x="1165383" y="2255356"/>
              <a:ext cx="669749" cy="430887"/>
            </a:xfrm>
            <a:prstGeom prst="rect">
              <a:avLst/>
            </a:prstGeom>
            <a:noFill/>
          </p:spPr>
          <p:txBody>
            <a:bodyPr wrap="square" lIns="0" tIns="0" rIns="0" bIns="0" rtlCol="0" anchor="ctr">
              <a:spAutoFit/>
            </a:bodyPr>
            <a:lstStyle/>
            <a:p>
              <a:pPr algn="ctr"/>
              <a:r>
                <a:rPr lang="en-US" sz="2800" smtClean="0">
                  <a:solidFill>
                    <a:prstClr val="white"/>
                  </a:solidFill>
                  <a:latin typeface="Coolvetica Rg" panose="020B0603030602020004" pitchFamily="34" charset="0"/>
                  <a:cs typeface="Clear Sans" panose="020B0503030202020304" pitchFamily="34" charset="0"/>
                </a:rPr>
                <a:t>1</a:t>
              </a:r>
              <a:endParaRPr lang="en-GB" sz="2800" dirty="0">
                <a:solidFill>
                  <a:prstClr val="white"/>
                </a:solidFill>
                <a:latin typeface="Coolvetica Rg" panose="020B0603030602020004" pitchFamily="34" charset="0"/>
                <a:cs typeface="Clear Sans" panose="020B0503030202020304" pitchFamily="34" charset="0"/>
              </a:endParaRPr>
            </a:p>
          </p:txBody>
        </p:sp>
      </p:grpSp>
      <p:grpSp>
        <p:nvGrpSpPr>
          <p:cNvPr id="26" name="Group 25"/>
          <p:cNvGrpSpPr/>
          <p:nvPr/>
        </p:nvGrpSpPr>
        <p:grpSpPr>
          <a:xfrm>
            <a:off x="1400484" y="1511894"/>
            <a:ext cx="6176960" cy="816468"/>
            <a:chOff x="1472816" y="2068401"/>
            <a:chExt cx="6380563" cy="816466"/>
          </a:xfrm>
        </p:grpSpPr>
        <p:sp>
          <p:nvSpPr>
            <p:cNvPr id="27" name="Rectangle 1436"/>
            <p:cNvSpPr>
              <a:spLocks noChangeArrowheads="1"/>
            </p:cNvSpPr>
            <p:nvPr/>
          </p:nvSpPr>
          <p:spPr bwMode="auto">
            <a:xfrm>
              <a:off x="1572166" y="2068401"/>
              <a:ext cx="6281213"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400" smtClean="0">
                  <a:solidFill>
                    <a:prstClr val="white">
                      <a:lumMod val="50000"/>
                    </a:prstClr>
                  </a:solidFill>
                  <a:latin typeface="Coolvetica Rg" panose="020B0603030602020004" pitchFamily="34" charset="0"/>
                  <a:cs typeface="Clear Sans" panose="020B0503030202020304" pitchFamily="34" charset="0"/>
                </a:rPr>
                <a:t>Cập </a:t>
              </a:r>
              <a:r>
                <a:rPr lang="en-US" sz="1400">
                  <a:solidFill>
                    <a:prstClr val="white">
                      <a:lumMod val="50000"/>
                    </a:prstClr>
                  </a:solidFill>
                  <a:latin typeface="Coolvetica Rg" panose="020B0603030602020004" pitchFamily="34" charset="0"/>
                  <a:cs typeface="Clear Sans" panose="020B0503030202020304" pitchFamily="34" charset="0"/>
                </a:rPr>
                <a:t>nhật tài liệu dự </a:t>
              </a:r>
              <a:r>
                <a:rPr lang="en-US" sz="1400" smtClean="0">
                  <a:solidFill>
                    <a:prstClr val="white">
                      <a:lumMod val="50000"/>
                    </a:prstClr>
                  </a:solidFill>
                  <a:latin typeface="Coolvetica Rg" panose="020B0603030602020004" pitchFamily="34" charset="0"/>
                  <a:cs typeface="Clear Sans" panose="020B0503030202020304" pitchFamily="34" charset="0"/>
                </a:rPr>
                <a:t>án – Project Documents Updates</a:t>
              </a:r>
              <a:endParaRPr lang="en-US" sz="1400" dirty="0">
                <a:solidFill>
                  <a:prstClr val="white">
                    <a:lumMod val="50000"/>
                  </a:prstClr>
                </a:solidFill>
                <a:latin typeface="Coolvetica Rg" panose="020B0603030602020004" pitchFamily="34" charset="0"/>
                <a:cs typeface="Clear Sans" panose="020B0503030202020304" pitchFamily="34" charset="0"/>
              </a:endParaRPr>
            </a:p>
          </p:txBody>
        </p:sp>
        <p:sp>
          <p:nvSpPr>
            <p:cNvPr id="28" name="Content Placeholder 2"/>
            <p:cNvSpPr txBox="1">
              <a:spLocks/>
            </p:cNvSpPr>
            <p:nvPr/>
          </p:nvSpPr>
          <p:spPr>
            <a:xfrm>
              <a:off x="1472816" y="2278419"/>
              <a:ext cx="6380562" cy="606448"/>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Tài liệu dự án được cập nhật với thông tin thu được từ việc phân tích rủi ro định lượng. Ví dụ, nhận dạng đăng ký rủi ro có thể bao gồm:</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Phân tích xác suất của dự án: Các ước tính tiến độ dự án và chi phí thực hiện </a:t>
              </a:r>
              <a:r>
                <a:rPr lang="vi-VN" sz="1200" smtClean="0">
                  <a:solidFill>
                    <a:prstClr val="white">
                      <a:lumMod val="50000"/>
                    </a:prstClr>
                  </a:solidFill>
                  <a:ea typeface="Open Sans" panose="020B0606030504020204" pitchFamily="34" charset="0"/>
                  <a:cs typeface="Open Sans" panose="020B0606030504020204" pitchFamily="34" charset="0"/>
                </a:rPr>
                <a:t>liệt </a:t>
              </a:r>
              <a:r>
                <a:rPr lang="vi-VN" sz="1200">
                  <a:solidFill>
                    <a:prstClr val="white">
                      <a:lumMod val="50000"/>
                    </a:prstClr>
                  </a:solidFill>
                  <a:ea typeface="Open Sans" panose="020B0606030504020204" pitchFamily="34" charset="0"/>
                  <a:cs typeface="Open Sans" panose="020B0606030504020204" pitchFamily="34" charset="0"/>
                </a:rPr>
                <a:t>kê các ngày hoàn thành, chi phí với mức độ tin cậy tốt.</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Xác suất của việc đạt được chi phí và thời gian mục tiêu: Với những nguy cơ phải đối mặt trong các dự án, khả năng đạt được mục tiêu dự án theo như kế hoạch hiện tại có thể được ước tính bằng cách sử dụng kết quả phân tích rủi ro định lượng.</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Ưu tiên danh sách các rủi ro định lượng: Danh sách này bao gồm những rủi ro gây ra mối đe dọa lớn nhất. Chúng bao gồm các rủi ro có thể ảnh hưởng lớn đến chi phí dự phòng dự án và những người có liên quan.</a:t>
              </a:r>
            </a:p>
            <a:p>
              <a:pPr marL="0" indent="0" algn="just">
                <a:buNone/>
              </a:pPr>
              <a:r>
                <a:rPr lang="vi-VN" sz="1200">
                  <a:solidFill>
                    <a:prstClr val="white">
                      <a:lumMod val="50000"/>
                    </a:prstClr>
                  </a:solidFill>
                  <a:ea typeface="Open Sans" panose="020B0606030504020204" pitchFamily="34" charset="0"/>
                  <a:cs typeface="Open Sans" panose="020B0606030504020204" pitchFamily="34" charset="0"/>
                </a:rPr>
                <a:t>. Xu hướng trong các kết quả phân tích rủi ro định lượng: Như phân tích được lặp đi lặp lại, một xu hướng có thể trở nên rõ ràng và ảnh hưởng đến kết luận khi phản ứng với rủi ro.</a:t>
              </a:r>
            </a:p>
          </p:txBody>
        </p:sp>
      </p:grpSp>
      <p:sp>
        <p:nvSpPr>
          <p:cNvPr id="40" name="Slide Number Placeholder 6"/>
          <p:cNvSpPr>
            <a:spLocks noGrp="1"/>
          </p:cNvSpPr>
          <p:nvPr>
            <p:ph type="sldNum" sz="quarter" idx="12"/>
          </p:nvPr>
        </p:nvSpPr>
        <p:spPr>
          <a:xfrm>
            <a:off x="8991600" y="6397915"/>
            <a:ext cx="2881744" cy="365125"/>
          </a:xfrm>
        </p:spPr>
        <p:txBody>
          <a:bodyPr wrap="square"/>
          <a:lstStyle/>
          <a:p>
            <a:fld id="{9225A1BA-AAD0-4E8D-9EB2-6841EE732820}" type="slidenum">
              <a:rPr lang="vi-VN" smtClean="0">
                <a:solidFill>
                  <a:prstClr val="black">
                    <a:lumMod val="50000"/>
                    <a:lumOff val="50000"/>
                  </a:prstClr>
                </a:solidFill>
              </a:rPr>
              <a:pPr/>
              <a:t>34</a:t>
            </a:fld>
            <a:endParaRPr lang="en-AU" dirty="0">
              <a:solidFill>
                <a:prstClr val="black">
                  <a:lumMod val="50000"/>
                  <a:lumOff val="50000"/>
                </a:prst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344" y="1510275"/>
            <a:ext cx="4191000" cy="914400"/>
          </a:xfrm>
          <a:prstGeom prst="rect">
            <a:avLst/>
          </a:prstGeom>
        </p:spPr>
      </p:pic>
    </p:spTree>
    <p:extLst>
      <p:ext uri="{BB962C8B-B14F-4D97-AF65-F5344CB8AC3E}">
        <p14:creationId xmlns:p14="http://schemas.microsoft.com/office/powerpoint/2010/main" val="3619826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2726425" y="3260754"/>
            <a:ext cx="6739153" cy="584775"/>
          </a:xfrm>
          <a:prstGeom prst="rect">
            <a:avLst/>
          </a:prstGeom>
          <a:noFill/>
        </p:spPr>
        <p:txBody>
          <a:bodyPr wrap="none" rtlCol="0" anchor="ctr">
            <a:spAutoFit/>
          </a:bodyPr>
          <a:lstStyle/>
          <a:p>
            <a:pPr algn="ctr"/>
            <a:r>
              <a:rPr lang="en-US" sz="3200" b="1">
                <a:solidFill>
                  <a:prstClr val="white"/>
                </a:solidFill>
              </a:rPr>
              <a:t>11.5. Lên kế hoạch ứng phó rủi ro</a:t>
            </a:r>
            <a:endParaRPr lang="vi-VN" sz="3200" b="1">
              <a:solidFill>
                <a:prstClr val="white"/>
              </a:solidFill>
              <a:latin typeface="Lato"/>
            </a:endParaRPr>
          </a:p>
        </p:txBody>
      </p:sp>
    </p:spTree>
    <p:extLst>
      <p:ext uri="{BB962C8B-B14F-4D97-AF65-F5344CB8AC3E}">
        <p14:creationId xmlns:p14="http://schemas.microsoft.com/office/powerpoint/2010/main" val="201247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938992"/>
          </a:xfrm>
          <a:prstGeom prst="rect">
            <a:avLst/>
          </a:prstGeom>
          <a:noFill/>
        </p:spPr>
        <p:txBody>
          <a:bodyPr wrap="square" rtlCol="0">
            <a:spAutoFit/>
          </a:bodyPr>
          <a:lstStyle/>
          <a:p>
            <a:pPr algn="ctr"/>
            <a:r>
              <a:rPr lang="vi-VN" sz="2400">
                <a:solidFill>
                  <a:srgbClr val="575C62"/>
                </a:solidFill>
                <a:ea typeface="Lato Light" panose="020F0502020204030203" pitchFamily="34" charset="0"/>
                <a:cs typeface="Lato Light" panose="020F0502020204030203" pitchFamily="34" charset="0"/>
              </a:rPr>
              <a:t>Là quy trình lựa chọn và phát triển hành động để nâng cao cơ hội và giảm thiểu các mối đe dọa đến các mục tiêu của dự án. </a:t>
            </a:r>
          </a:p>
          <a:p>
            <a:pPr algn="ctr"/>
            <a:r>
              <a:rPr lang="vi-VN" sz="2400">
                <a:solidFill>
                  <a:srgbClr val="575C62"/>
                </a:solidFill>
                <a:ea typeface="Lato Light" panose="020F0502020204030203" pitchFamily="34" charset="0"/>
                <a:cs typeface="Lato Light" panose="020F0502020204030203" pitchFamily="34" charset="0"/>
              </a:rPr>
              <a:t>Lợi ích trong quy trình là nó giải quyết các rủi ro bằng cách ưu tiên chúng, chèn các nguồn lực và các hoạt động ngân sách trong kế hoạch, kế hoạch và quản lý dự án cần thiết.</a:t>
            </a:r>
          </a:p>
        </p:txBody>
      </p:sp>
    </p:spTree>
    <p:extLst>
      <p:ext uri="{BB962C8B-B14F-4D97-AF65-F5344CB8AC3E}">
        <p14:creationId xmlns:p14="http://schemas.microsoft.com/office/powerpoint/2010/main" val="119764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0566"/>
            <a:ext cx="10515600" cy="473506"/>
          </a:xfrm>
        </p:spPr>
        <p:txBody>
          <a:bodyPr wrap="square">
            <a:noAutofit/>
          </a:bodyPr>
          <a:lstStyle/>
          <a:p>
            <a:r>
              <a:rPr lang="vi-VN" sz="2000" b="1"/>
              <a:t>Sơ đồ lên kế hoạch ứng phó rủi ro: yếu tố đầu vào, công cụ và kỹ thuật, yếu tố đầu ra</a:t>
            </a:r>
            <a:endParaRPr lang="vi-VN" sz="2000"/>
          </a:p>
        </p:txBody>
      </p:sp>
      <p:pic>
        <p:nvPicPr>
          <p:cNvPr id="4" name="Picture 3"/>
          <p:cNvPicPr>
            <a:picLocks noChangeAspect="1"/>
          </p:cNvPicPr>
          <p:nvPr/>
        </p:nvPicPr>
        <p:blipFill>
          <a:blip r:embed="rId2"/>
          <a:stretch>
            <a:fillRect/>
          </a:stretch>
        </p:blipFill>
        <p:spPr>
          <a:xfrm>
            <a:off x="1607133" y="1534885"/>
            <a:ext cx="8977734" cy="3788230"/>
          </a:xfrm>
          <a:prstGeom prst="rect">
            <a:avLst/>
          </a:prstGeom>
        </p:spPr>
      </p:pic>
    </p:spTree>
    <p:extLst>
      <p:ext uri="{BB962C8B-B14F-4D97-AF65-F5344CB8AC3E}">
        <p14:creationId xmlns:p14="http://schemas.microsoft.com/office/powerpoint/2010/main" val="30536543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794"/>
            <a:ext cx="10515600" cy="473506"/>
          </a:xfrm>
        </p:spPr>
        <p:txBody>
          <a:bodyPr wrap="square">
            <a:noAutofit/>
          </a:bodyPr>
          <a:lstStyle/>
          <a:p>
            <a:r>
              <a:rPr lang="vi-VN" sz="2000" b="1"/>
              <a:t>Sơ đồ luồng dữ liệu trong quá trình lên kế hoạch ứng phó rủi ro</a:t>
            </a:r>
            <a:endParaRPr lang="vi-VN" sz="2000"/>
          </a:p>
        </p:txBody>
      </p:sp>
      <p:pic>
        <p:nvPicPr>
          <p:cNvPr id="3" name="Picture 2"/>
          <p:cNvPicPr>
            <a:picLocks noChangeAspect="1"/>
          </p:cNvPicPr>
          <p:nvPr/>
        </p:nvPicPr>
        <p:blipFill>
          <a:blip r:embed="rId2"/>
          <a:stretch>
            <a:fillRect/>
          </a:stretch>
        </p:blipFill>
        <p:spPr>
          <a:xfrm>
            <a:off x="1352321" y="1099456"/>
            <a:ext cx="9487358" cy="4659088"/>
          </a:xfrm>
          <a:prstGeom prst="rect">
            <a:avLst/>
          </a:prstGeom>
        </p:spPr>
      </p:pic>
    </p:spTree>
    <p:extLst>
      <p:ext uri="{BB962C8B-B14F-4D97-AF65-F5344CB8AC3E}">
        <p14:creationId xmlns:p14="http://schemas.microsoft.com/office/powerpoint/2010/main" val="15121919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3001" y="-16045"/>
            <a:ext cx="1326004" cy="707886"/>
          </a:xfrm>
          <a:prstGeom prst="rect">
            <a:avLst/>
          </a:prstGeom>
          <a:noFill/>
        </p:spPr>
        <p:txBody>
          <a:bodyPr wrap="none" rtlCol="0">
            <a:spAutoFit/>
          </a:bodyPr>
          <a:lstStyle/>
          <a:p>
            <a:pPr algn="ctr"/>
            <a:r>
              <a:rPr lang="en-US" sz="4000" smtClean="0">
                <a:solidFill>
                  <a:srgbClr val="3F3F3F"/>
                </a:solidFill>
                <a:latin typeface="Arial" panose="020B0604020202020204" pitchFamily="34" charset="0"/>
                <a:cs typeface="Arial" panose="020B0604020202020204" pitchFamily="34" charset="0"/>
              </a:rPr>
              <a:t>Input</a:t>
            </a:r>
            <a:endParaRPr lang="en-US" sz="4000">
              <a:solidFill>
                <a:srgbClr val="3F3F3F"/>
              </a:solidFill>
              <a:latin typeface="Arial" panose="020B0604020202020204" pitchFamily="34" charset="0"/>
              <a:cs typeface="Arial" panose="020B0604020202020204" pitchFamily="34" charset="0"/>
            </a:endParaRPr>
          </a:p>
        </p:txBody>
      </p:sp>
      <p:sp>
        <p:nvSpPr>
          <p:cNvPr id="3" name="TextBox 2"/>
          <p:cNvSpPr txBox="1"/>
          <p:nvPr/>
        </p:nvSpPr>
        <p:spPr>
          <a:xfrm>
            <a:off x="381000" y="631681"/>
            <a:ext cx="11430000" cy="4878259"/>
          </a:xfrm>
          <a:prstGeom prst="rect">
            <a:avLst/>
          </a:prstGeom>
          <a:noFill/>
        </p:spPr>
        <p:txBody>
          <a:bodyPr wrap="square" rtlCol="0">
            <a:spAutoFit/>
          </a:bodyPr>
          <a:lstStyle/>
          <a:p>
            <a:pPr>
              <a:spcBef>
                <a:spcPts val="600"/>
              </a:spcBef>
            </a:pPr>
            <a:r>
              <a:rPr lang="vi-VN" sz="1400" b="1" smtClean="0">
                <a:solidFill>
                  <a:srgbClr val="3F3F3F"/>
                </a:solidFill>
                <a:latin typeface="Arial" panose="020B0604020202020204" pitchFamily="34" charset="0"/>
                <a:cs typeface="Arial" panose="020B0604020202020204" pitchFamily="34" charset="0"/>
              </a:rPr>
              <a:t>1. Risk </a:t>
            </a:r>
            <a:r>
              <a:rPr lang="vi-VN" sz="1400" b="1">
                <a:solidFill>
                  <a:srgbClr val="3F3F3F"/>
                </a:solidFill>
                <a:latin typeface="Arial" panose="020B0604020202020204" pitchFamily="34" charset="0"/>
                <a:cs typeface="Arial" panose="020B0604020202020204" pitchFamily="34" charset="0"/>
              </a:rPr>
              <a:t>management plan</a:t>
            </a:r>
            <a:r>
              <a:rPr lang="vi-VN" sz="1400">
                <a:solidFill>
                  <a:srgbClr val="3F3F3F"/>
                </a:solidFill>
                <a:latin typeface="Arial" panose="020B0604020202020204" pitchFamily="34" charset="0"/>
                <a:cs typeface="Arial" panose="020B0604020202020204" pitchFamily="34" charset="0"/>
              </a:rPr>
              <a:t>: Kế hoạch quản lý rủi ro mô tả cách xác định rủi ro, phân tích định tính và định lượng, lập kế hoạch ứng phó, giám sát và điều khiển sẽ được cấu trúc và thực hiện trong suốt vòng đời dự án.</a:t>
            </a:r>
          </a:p>
          <a:p>
            <a:pPr>
              <a:spcBef>
                <a:spcPts val="600"/>
              </a:spcBef>
            </a:pPr>
            <a:r>
              <a:rPr lang="vi-VN" sz="1400">
                <a:solidFill>
                  <a:srgbClr val="3F3F3F"/>
                </a:solidFill>
                <a:latin typeface="Arial" panose="020B0604020202020204" pitchFamily="34" charset="0"/>
                <a:cs typeface="Arial" panose="020B0604020202020204" pitchFamily="34" charset="0"/>
              </a:rPr>
              <a:t>Methodology: Phương pháp. Xác định các nguồn phương pháp, công cụ và dữ liệu có thể được sử dụng để thực hiện quản lý rủi ro trong dự án này.</a:t>
            </a:r>
          </a:p>
          <a:p>
            <a:pPr>
              <a:spcBef>
                <a:spcPts val="600"/>
              </a:spcBef>
            </a:pPr>
            <a:r>
              <a:rPr lang="vi-VN" sz="1400">
                <a:solidFill>
                  <a:srgbClr val="3F3F3F"/>
                </a:solidFill>
                <a:latin typeface="Arial" panose="020B0604020202020204" pitchFamily="34" charset="0"/>
                <a:cs typeface="Arial" panose="020B0604020202020204" pitchFamily="34" charset="0"/>
              </a:rPr>
              <a:t>Roles and responsibilities: Vai trò và trách nhiệm. Xác định chì, hỗ trợ và quản lý rủi ro nhóm thành viên cho mỗi loại hành động trong kế hoạch quản lý rủi ro.</a:t>
            </a:r>
          </a:p>
          <a:p>
            <a:pPr>
              <a:spcBef>
                <a:spcPts val="600"/>
              </a:spcBef>
            </a:pPr>
            <a:r>
              <a:rPr lang="vi-VN" sz="1400">
                <a:solidFill>
                  <a:srgbClr val="3F3F3F"/>
                </a:solidFill>
                <a:latin typeface="Arial" panose="020B0604020202020204" pitchFamily="34" charset="0"/>
                <a:cs typeface="Arial" panose="020B0604020202020204" pitchFamily="34" charset="0"/>
              </a:rPr>
              <a:t>Budgeting: Ngân sách. Thiết lập một ngân sách cho quản lý rủi ro cho dự án.</a:t>
            </a:r>
          </a:p>
          <a:p>
            <a:pPr>
              <a:spcBef>
                <a:spcPts val="600"/>
              </a:spcBef>
            </a:pPr>
            <a:r>
              <a:rPr lang="vi-VN" sz="1400">
                <a:solidFill>
                  <a:srgbClr val="3F3F3F"/>
                </a:solidFill>
                <a:latin typeface="Arial" panose="020B0604020202020204" pitchFamily="34" charset="0"/>
                <a:cs typeface="Arial" panose="020B0604020202020204" pitchFamily="34" charset="0"/>
              </a:rPr>
              <a:t>Timing. Xác định mức độ thường xuyên của quá trình quản lý rủi ro sẽ được thực hiện trong suốt vòng đời dự án.</a:t>
            </a:r>
          </a:p>
          <a:p>
            <a:pPr>
              <a:spcBef>
                <a:spcPts val="600"/>
              </a:spcBef>
            </a:pPr>
            <a:r>
              <a:rPr lang="vi-VN" sz="1400">
                <a:solidFill>
                  <a:srgbClr val="3F3F3F"/>
                </a:solidFill>
                <a:latin typeface="Arial" panose="020B0604020202020204" pitchFamily="34" charset="0"/>
                <a:cs typeface="Arial" panose="020B0604020202020204" pitchFamily="34" charset="0"/>
              </a:rPr>
              <a:t>Scoring and interpretation: Chấm điểm và giải thích. Các phương pháp chấm điểm và giải thích phù hợp với loại và thời gian của phân tích rủi ro định tính và định lượng được thực hiện.</a:t>
            </a:r>
          </a:p>
          <a:p>
            <a:pPr>
              <a:spcBef>
                <a:spcPts val="600"/>
              </a:spcBef>
            </a:pPr>
            <a:r>
              <a:rPr lang="vi-VN" sz="1400">
                <a:solidFill>
                  <a:srgbClr val="3F3F3F"/>
                </a:solidFill>
                <a:latin typeface="Arial" panose="020B0604020202020204" pitchFamily="34" charset="0"/>
                <a:cs typeface="Arial" panose="020B0604020202020204" pitchFamily="34" charset="0"/>
              </a:rPr>
              <a:t>Thresholds: Ngưỡng. Các tiêu chuẩn ngưỡng cho những rủi ro đó sẽ được thực thi, bởi ai và theo cách gì. Các chủ dự án, khách hàng, hoặc tài trợ có thể có một ngưỡng rủi ro khác nhau.</a:t>
            </a:r>
          </a:p>
          <a:p>
            <a:pPr>
              <a:spcBef>
                <a:spcPts val="600"/>
              </a:spcBef>
            </a:pPr>
            <a:r>
              <a:rPr lang="vi-VN" sz="1400">
                <a:solidFill>
                  <a:srgbClr val="3F3F3F"/>
                </a:solidFill>
                <a:latin typeface="Arial" panose="020B0604020202020204" pitchFamily="34" charset="0"/>
                <a:cs typeface="Arial" panose="020B0604020202020204" pitchFamily="34" charset="0"/>
              </a:rPr>
              <a:t>Reporting formats: Báo cáo định dạng. Mô tả nội dung và định dạng của các kế hoạch ứng phó rủi ro</a:t>
            </a:r>
          </a:p>
          <a:p>
            <a:pPr>
              <a:spcBef>
                <a:spcPts val="600"/>
              </a:spcBef>
            </a:pPr>
            <a:r>
              <a:rPr lang="vi-VN" sz="1400">
                <a:solidFill>
                  <a:srgbClr val="3F3F3F"/>
                </a:solidFill>
                <a:latin typeface="Arial" panose="020B0604020202020204" pitchFamily="34" charset="0"/>
                <a:cs typeface="Arial" panose="020B0604020202020204" pitchFamily="34" charset="0"/>
              </a:rPr>
              <a:t>Tracking: Tài liệu như thế nào tất cả các khía cạnh của hoạt động rủi ro sẽ được ghi nhận vì lợi ích của các dự án hiện tại, nhu cầu trong tương lai, và bài học kinh nghiệm.</a:t>
            </a:r>
          </a:p>
          <a:p>
            <a:pPr>
              <a:spcBef>
                <a:spcPts val="600"/>
              </a:spcBef>
            </a:pPr>
            <a:r>
              <a:rPr lang="vi-VN" sz="1400" b="1" smtClean="0">
                <a:solidFill>
                  <a:srgbClr val="3F3F3F"/>
                </a:solidFill>
                <a:latin typeface="Arial" panose="020B0604020202020204" pitchFamily="34" charset="0"/>
                <a:cs typeface="Arial" panose="020B0604020202020204" pitchFamily="34" charset="0"/>
              </a:rPr>
              <a:t>2. Risk </a:t>
            </a:r>
            <a:r>
              <a:rPr lang="vi-VN" sz="1400" b="1">
                <a:solidFill>
                  <a:srgbClr val="3F3F3F"/>
                </a:solidFill>
                <a:latin typeface="Arial" panose="020B0604020202020204" pitchFamily="34" charset="0"/>
                <a:cs typeface="Arial" panose="020B0604020202020204" pitchFamily="34" charset="0"/>
              </a:rPr>
              <a:t>Register</a:t>
            </a:r>
            <a:r>
              <a:rPr lang="vi-VN" sz="1400">
                <a:solidFill>
                  <a:srgbClr val="3F3F3F"/>
                </a:solidFill>
                <a:latin typeface="Arial" panose="020B0604020202020204" pitchFamily="34" charset="0"/>
                <a:cs typeface="Arial" panose="020B0604020202020204" pitchFamily="34" charset="0"/>
              </a:rPr>
              <a:t>: nhận diện rủi ro liên quan đến rủi ro được xác định, nguyên nhân gốc rễ của những rủi ro, danh sách các câu trả lời tiềm năng, chủ sở hữu có nguy cơ, triệu chứng và dấu hiệu cảnh báo, đánh giá hoặc ưu tiên tương đối danh sách các rủi ro dự án, rủi ro đòi hỏi phải đáp ứng trong tương lai gần, rủi ro để phân tích và phản ứng phụ , xu hướng trong các kết quả phân tích định tính, và một danh sách theo dõi, mà là một danh sách các rủi ro ưu tiên thấp trong nhận diện rủi ro.</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864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323439"/>
          </a:xfrm>
          <a:prstGeom prst="rect">
            <a:avLst/>
          </a:prstGeom>
          <a:noFill/>
        </p:spPr>
        <p:txBody>
          <a:bodyPr wrap="square" rtlCol="0">
            <a:spAutoFit/>
          </a:bodyPr>
          <a:lstStyle/>
          <a:p>
            <a:pPr algn="ctr"/>
            <a:r>
              <a:rPr lang="vi-VN" sz="2000">
                <a:solidFill>
                  <a:srgbClr val="575C62"/>
                </a:solidFill>
                <a:ea typeface="Lato Light" panose="020F0502020204030203" pitchFamily="34" charset="0"/>
                <a:cs typeface="Lato Light" panose="020F0502020204030203" pitchFamily="34" charset="0"/>
              </a:rPr>
              <a:t>Quản lý rủi ro trong dự án bao gồm các quá trình thực hiện kế hoạch quản lý rủi ro, xác định, phân tích, lập kế hoạch ứng phó và kiểm soát rủi ro. Mục tiêu của quản lý rủi ro trong dự án là nhằm tăng khả năng và tác động tích cực lên dự án, đồng thời cũng làm giảm khả năng và tác động tiêu cực lên dự án.</a:t>
            </a:r>
          </a:p>
        </p:txBody>
      </p:sp>
    </p:spTree>
    <p:extLst>
      <p:ext uri="{BB962C8B-B14F-4D97-AF65-F5344CB8AC3E}">
        <p14:creationId xmlns:p14="http://schemas.microsoft.com/office/powerpoint/2010/main" val="372602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2066" y="691840"/>
            <a:ext cx="5107873" cy="707886"/>
          </a:xfrm>
          <a:prstGeom prst="rect">
            <a:avLst/>
          </a:prstGeom>
          <a:noFill/>
        </p:spPr>
        <p:txBody>
          <a:bodyPr wrap="none" rtlCol="0">
            <a:spAutoFit/>
          </a:bodyPr>
          <a:lstStyle/>
          <a:p>
            <a:pPr algn="ctr"/>
            <a:r>
              <a:rPr lang="en-US" sz="4000">
                <a:solidFill>
                  <a:srgbClr val="3F3F3F"/>
                </a:solidFill>
                <a:latin typeface="Arial" panose="020B0604020202020204" pitchFamily="34" charset="0"/>
                <a:cs typeface="Arial" panose="020B0604020202020204" pitchFamily="34" charset="0"/>
              </a:rPr>
              <a:t>Tools and Techniques</a:t>
            </a:r>
          </a:p>
        </p:txBody>
      </p:sp>
      <p:sp>
        <p:nvSpPr>
          <p:cNvPr id="3" name="TextBox 2"/>
          <p:cNvSpPr txBox="1"/>
          <p:nvPr/>
        </p:nvSpPr>
        <p:spPr>
          <a:xfrm>
            <a:off x="381003" y="1846480"/>
            <a:ext cx="11430000" cy="3493264"/>
          </a:xfrm>
          <a:prstGeom prst="rect">
            <a:avLst/>
          </a:prstGeom>
          <a:noFill/>
        </p:spPr>
        <p:txBody>
          <a:bodyPr wrap="square" rtlCol="0">
            <a:spAutoFit/>
          </a:bodyPr>
          <a:lstStyle/>
          <a:p>
            <a:pPr>
              <a:spcBef>
                <a:spcPts val="600"/>
              </a:spcBef>
            </a:pPr>
            <a:r>
              <a:rPr lang="vi-VN" sz="1400">
                <a:solidFill>
                  <a:srgbClr val="3F3F3F"/>
                </a:solidFill>
                <a:latin typeface="Arial" panose="020B0604020202020204" pitchFamily="34" charset="0"/>
                <a:cs typeface="Arial" panose="020B0604020202020204" pitchFamily="34" charset="0"/>
              </a:rPr>
              <a:t>Một số chiến lược ứng phó nguy cơ có sẵn. Chiến lược mà rất có thể là có hiệu quả nên được chọn cho mỗi rủi ro. Sau đó, những hành động cụ thể cần được phát triển để thực hiện chiến lược này. chiến lược chính và sao lưu có thể được lựa chọn.</a:t>
            </a: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smtClean="0">
                <a:solidFill>
                  <a:srgbClr val="3F3F3F"/>
                </a:solidFill>
                <a:latin typeface="Arial" panose="020B0604020202020204" pitchFamily="34" charset="0"/>
                <a:cs typeface="Arial" panose="020B0604020202020204" pitchFamily="34" charset="0"/>
              </a:rPr>
              <a:t>1. Avoidance</a:t>
            </a:r>
            <a:r>
              <a:rPr lang="vi-VN" sz="1400">
                <a:solidFill>
                  <a:srgbClr val="3F3F3F"/>
                </a:solidFill>
                <a:latin typeface="Arial" panose="020B0604020202020204" pitchFamily="34" charset="0"/>
                <a:cs typeface="Arial" panose="020B0604020202020204" pitchFamily="34" charset="0"/>
              </a:rPr>
              <a:t>: Tránh. tránh rủi ro đang thay đổi kế hoạch dự án để loại bỏ các nguy cơ hoặc điều kiện hoặc để bảo vệ các mục tiêu dự án từ tác động của nó. Mặc dù các nhóm dự án không bao giờ có thể loại bỏ tất cả các sự kiện rủi ro, một số rủi ro cụ thể có thể tránh được.</a:t>
            </a:r>
          </a:p>
          <a:p>
            <a:pPr>
              <a:spcBef>
                <a:spcPts val="600"/>
              </a:spcBef>
            </a:pPr>
            <a:r>
              <a:rPr lang="vi-VN" sz="1400" b="1" smtClean="0">
                <a:solidFill>
                  <a:srgbClr val="3F3F3F"/>
                </a:solidFill>
                <a:latin typeface="Arial" panose="020B0604020202020204" pitchFamily="34" charset="0"/>
                <a:cs typeface="Arial" panose="020B0604020202020204" pitchFamily="34" charset="0"/>
              </a:rPr>
              <a:t>2. Transference</a:t>
            </a:r>
            <a:r>
              <a:rPr lang="vi-VN" sz="1400">
                <a:solidFill>
                  <a:srgbClr val="3F3F3F"/>
                </a:solidFill>
                <a:latin typeface="Arial" panose="020B0604020202020204" pitchFamily="34" charset="0"/>
                <a:cs typeface="Arial" panose="020B0604020202020204" pitchFamily="34" charset="0"/>
              </a:rPr>
              <a:t>: Chuyển nhượng. chuyển giao rủi ro đang tìm cách chuyển các hậu quả rủi ro cho bên thứ ba cùng với quyền sở hữu của các phản ứng. Chuyển rủi ro chỉ đơn giản là cung cấp cho một trách nhiệm của bên cho quản lý của mình; nó không loại bỏ nó.</a:t>
            </a:r>
          </a:p>
          <a:p>
            <a:pPr>
              <a:spcBef>
                <a:spcPts val="600"/>
              </a:spcBef>
            </a:pPr>
            <a:r>
              <a:rPr lang="vi-VN" sz="1400" b="1" smtClean="0">
                <a:solidFill>
                  <a:srgbClr val="3F3F3F"/>
                </a:solidFill>
                <a:latin typeface="Arial" panose="020B0604020202020204" pitchFamily="34" charset="0"/>
                <a:cs typeface="Arial" panose="020B0604020202020204" pitchFamily="34" charset="0"/>
              </a:rPr>
              <a:t>3. Mitigation</a:t>
            </a:r>
            <a:r>
              <a:rPr lang="vi-VN" sz="1400">
                <a:solidFill>
                  <a:srgbClr val="3F3F3F"/>
                </a:solidFill>
                <a:latin typeface="Arial" panose="020B0604020202020204" pitchFamily="34" charset="0"/>
                <a:cs typeface="Arial" panose="020B0604020202020204" pitchFamily="34" charset="0"/>
              </a:rPr>
              <a:t>: Giảm nhẹ. Giảm nhẹ tìm cách để giảm xác suất và / hoặc hậu quả của một sự kiện nguy hại đến một ngưỡng chấp nhận được. Hành động sớm để giảm xác suất của một rủi ro xảy ra hoặc tác động của nó đối với các dự án có hiệu quả hơn là cố gắng để khắc phục hậu quả sau khi nó đã xảy ra. Giảm thiểu chi phí phải phù hợp, đưa ra xác suất có thể có của các nguy cơ và hậu quả của nó.</a:t>
            </a:r>
          </a:p>
          <a:p>
            <a:pPr>
              <a:spcBef>
                <a:spcPts val="600"/>
              </a:spcBef>
            </a:pPr>
            <a:r>
              <a:rPr lang="vi-VN" sz="1400" b="1" smtClean="0">
                <a:solidFill>
                  <a:srgbClr val="3F3F3F"/>
                </a:solidFill>
                <a:latin typeface="Arial" panose="020B0604020202020204" pitchFamily="34" charset="0"/>
                <a:cs typeface="Arial" panose="020B0604020202020204" pitchFamily="34" charset="0"/>
              </a:rPr>
              <a:t>4. Acceptance</a:t>
            </a:r>
            <a:r>
              <a:rPr lang="vi-VN" sz="1400">
                <a:solidFill>
                  <a:srgbClr val="3F3F3F"/>
                </a:solidFill>
                <a:latin typeface="Arial" panose="020B0604020202020204" pitchFamily="34" charset="0"/>
                <a:cs typeface="Arial" panose="020B0604020202020204" pitchFamily="34" charset="0"/>
              </a:rPr>
              <a:t>: Chấp thuận. Kỹ thuật này chỉ ra rằng các nhóm dự án đã quyết định không thay đổi kế hoạch dự án để đối phó với nguy cơ hoặc là không thể xác định bất kỳ chiến lược phản ứng thích hợp khác. Chủ động chấp nhận có thể bao gồm việc phát triển một kế hoạch dự phòng để thực hiện, nên nguy cơ xảy ra. chấp nhận thụ động đòi hỏi phải có hành động, để lại nhóm dự án để đối phó với những rủi ro khi chúng xảy ra.</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2671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3854" y="-16045"/>
            <a:ext cx="2124299" cy="707886"/>
          </a:xfrm>
          <a:prstGeom prst="rect">
            <a:avLst/>
          </a:prstGeom>
          <a:noFill/>
        </p:spPr>
        <p:txBody>
          <a:bodyPr wrap="none" rtlCol="0">
            <a:spAutoFit/>
          </a:bodyPr>
          <a:lstStyle/>
          <a:p>
            <a:pPr algn="ctr"/>
            <a:r>
              <a:rPr lang="en-US" sz="4000">
                <a:solidFill>
                  <a:srgbClr val="3F3F3F"/>
                </a:solidFill>
                <a:latin typeface="Arial" panose="020B0604020202020204" pitchFamily="34" charset="0"/>
                <a:cs typeface="Arial" panose="020B0604020202020204" pitchFamily="34" charset="0"/>
              </a:rPr>
              <a:t>Outputs </a:t>
            </a:r>
          </a:p>
        </p:txBody>
      </p:sp>
      <p:sp>
        <p:nvSpPr>
          <p:cNvPr id="3" name="TextBox 2"/>
          <p:cNvSpPr txBox="1"/>
          <p:nvPr/>
        </p:nvSpPr>
        <p:spPr>
          <a:xfrm>
            <a:off x="381000" y="631681"/>
            <a:ext cx="11430000" cy="5570756"/>
          </a:xfrm>
          <a:prstGeom prst="rect">
            <a:avLst/>
          </a:prstGeom>
          <a:noFill/>
        </p:spPr>
        <p:txBody>
          <a:bodyPr wrap="square" rtlCol="0">
            <a:spAutoFit/>
          </a:bodyPr>
          <a:lstStyle/>
          <a:p>
            <a:pPr>
              <a:spcBef>
                <a:spcPts val="600"/>
              </a:spcBef>
            </a:pPr>
            <a:r>
              <a:rPr lang="vi-VN" sz="1400" b="1" smtClean="0">
                <a:solidFill>
                  <a:srgbClr val="3F3F3F"/>
                </a:solidFill>
                <a:latin typeface="Arial" panose="020B0604020202020204" pitchFamily="34" charset="0"/>
                <a:cs typeface="Arial" panose="020B0604020202020204" pitchFamily="34" charset="0"/>
              </a:rPr>
              <a:t>1. Cập </a:t>
            </a:r>
            <a:r>
              <a:rPr lang="vi-VN" sz="1400" b="1">
                <a:solidFill>
                  <a:srgbClr val="3F3F3F"/>
                </a:solidFill>
                <a:latin typeface="Arial" panose="020B0604020202020204" pitchFamily="34" charset="0"/>
                <a:cs typeface="Arial" panose="020B0604020202020204" pitchFamily="34" charset="0"/>
              </a:rPr>
              <a:t>nhật kế hoạch quản lý dự án</a:t>
            </a:r>
            <a:r>
              <a:rPr lang="vi-VN" sz="1400">
                <a:solidFill>
                  <a:srgbClr val="3F3F3F"/>
                </a:solidFill>
                <a:latin typeface="Arial" panose="020B0604020202020204" pitchFamily="34" charset="0"/>
                <a:cs typeface="Arial" panose="020B0604020202020204" pitchFamily="34" charset="0"/>
              </a:rPr>
              <a:t>: Các yếu tố của kế hoạch quản lý dự án có thể được cập nhật</a:t>
            </a:r>
          </a:p>
          <a:p>
            <a:pPr>
              <a:spcBef>
                <a:spcPts val="600"/>
              </a:spcBef>
            </a:pPr>
            <a:r>
              <a:rPr lang="vi-VN" sz="1400">
                <a:solidFill>
                  <a:srgbClr val="3F3F3F"/>
                </a:solidFill>
                <a:latin typeface="Arial" panose="020B0604020202020204" pitchFamily="34" charset="0"/>
                <a:cs typeface="Arial" panose="020B0604020202020204" pitchFamily="34" charset="0"/>
              </a:rPr>
              <a:t>Schedule management plan.</a:t>
            </a:r>
          </a:p>
          <a:p>
            <a:pPr>
              <a:spcBef>
                <a:spcPts val="600"/>
              </a:spcBef>
            </a:pPr>
            <a:r>
              <a:rPr lang="vi-VN" sz="1400">
                <a:solidFill>
                  <a:srgbClr val="3F3F3F"/>
                </a:solidFill>
                <a:latin typeface="Arial" panose="020B0604020202020204" pitchFamily="34" charset="0"/>
                <a:cs typeface="Arial" panose="020B0604020202020204" pitchFamily="34" charset="0"/>
              </a:rPr>
              <a:t>Cost management plan</a:t>
            </a:r>
          </a:p>
          <a:p>
            <a:pPr>
              <a:spcBef>
                <a:spcPts val="600"/>
              </a:spcBef>
            </a:pPr>
            <a:r>
              <a:rPr lang="vi-VN" sz="1400">
                <a:solidFill>
                  <a:srgbClr val="3F3F3F"/>
                </a:solidFill>
                <a:latin typeface="Arial" panose="020B0604020202020204" pitchFamily="34" charset="0"/>
                <a:cs typeface="Arial" panose="020B0604020202020204" pitchFamily="34" charset="0"/>
              </a:rPr>
              <a:t>Quality management plan</a:t>
            </a:r>
          </a:p>
          <a:p>
            <a:pPr>
              <a:spcBef>
                <a:spcPts val="600"/>
              </a:spcBef>
            </a:pPr>
            <a:r>
              <a:rPr lang="vi-VN" sz="1400">
                <a:solidFill>
                  <a:srgbClr val="3F3F3F"/>
                </a:solidFill>
                <a:latin typeface="Arial" panose="020B0604020202020204" pitchFamily="34" charset="0"/>
                <a:cs typeface="Arial" panose="020B0604020202020204" pitchFamily="34" charset="0"/>
              </a:rPr>
              <a:t>Procurement management plan</a:t>
            </a:r>
          </a:p>
          <a:p>
            <a:pPr>
              <a:spcBef>
                <a:spcPts val="600"/>
              </a:spcBef>
            </a:pPr>
            <a:r>
              <a:rPr lang="vi-VN" sz="1400">
                <a:solidFill>
                  <a:srgbClr val="3F3F3F"/>
                </a:solidFill>
                <a:latin typeface="Arial" panose="020B0604020202020204" pitchFamily="34" charset="0"/>
                <a:cs typeface="Arial" panose="020B0604020202020204" pitchFamily="34" charset="0"/>
              </a:rPr>
              <a:t>Human resource management plan.</a:t>
            </a:r>
          </a:p>
          <a:p>
            <a:pPr>
              <a:spcBef>
                <a:spcPts val="600"/>
              </a:spcBef>
            </a:pPr>
            <a:r>
              <a:rPr lang="vi-VN" sz="1400">
                <a:solidFill>
                  <a:srgbClr val="3F3F3F"/>
                </a:solidFill>
                <a:latin typeface="Arial" panose="020B0604020202020204" pitchFamily="34" charset="0"/>
                <a:cs typeface="Arial" panose="020B0604020202020204" pitchFamily="34" charset="0"/>
              </a:rPr>
              <a:t>Scope baseline</a:t>
            </a:r>
          </a:p>
          <a:p>
            <a:pPr>
              <a:spcBef>
                <a:spcPts val="600"/>
              </a:spcBef>
            </a:pPr>
            <a:r>
              <a:rPr lang="vi-VN" sz="1400">
                <a:solidFill>
                  <a:srgbClr val="3F3F3F"/>
                </a:solidFill>
                <a:latin typeface="Arial" panose="020B0604020202020204" pitchFamily="34" charset="0"/>
                <a:cs typeface="Arial" panose="020B0604020202020204" pitchFamily="34" charset="0"/>
              </a:rPr>
              <a:t>Schedule baseline</a:t>
            </a:r>
          </a:p>
          <a:p>
            <a:pPr>
              <a:spcBef>
                <a:spcPts val="600"/>
              </a:spcBef>
            </a:pPr>
            <a:r>
              <a:rPr lang="vi-VN" sz="1400">
                <a:solidFill>
                  <a:srgbClr val="3F3F3F"/>
                </a:solidFill>
                <a:latin typeface="Arial" panose="020B0604020202020204" pitchFamily="34" charset="0"/>
                <a:cs typeface="Arial" panose="020B0604020202020204" pitchFamily="34" charset="0"/>
              </a:rPr>
              <a:t>Cost baseline</a:t>
            </a:r>
          </a:p>
          <a:p>
            <a:pPr>
              <a:spcBef>
                <a:spcPts val="600"/>
              </a:spcBef>
            </a:pPr>
            <a:r>
              <a:rPr lang="vi-VN" sz="1400" b="1" smtClean="0">
                <a:solidFill>
                  <a:srgbClr val="3F3F3F"/>
                </a:solidFill>
                <a:latin typeface="Arial" panose="020B0604020202020204" pitchFamily="34" charset="0"/>
                <a:cs typeface="Arial" panose="020B0604020202020204" pitchFamily="34" charset="0"/>
              </a:rPr>
              <a:t>2. Cập </a:t>
            </a:r>
            <a:r>
              <a:rPr lang="vi-VN" sz="1400" b="1">
                <a:solidFill>
                  <a:srgbClr val="3F3F3F"/>
                </a:solidFill>
                <a:latin typeface="Arial" panose="020B0604020202020204" pitchFamily="34" charset="0"/>
                <a:cs typeface="Arial" panose="020B0604020202020204" pitchFamily="34" charset="0"/>
              </a:rPr>
              <a:t>nhật các tài liệu dự án</a:t>
            </a:r>
            <a:r>
              <a:rPr lang="vi-VN" sz="1400">
                <a:solidFill>
                  <a:srgbClr val="3F3F3F"/>
                </a:solidFill>
                <a:latin typeface="Arial" panose="020B0604020202020204" pitchFamily="34" charset="0"/>
                <a:cs typeface="Arial" panose="020B0604020202020204" pitchFamily="34" charset="0"/>
              </a:rPr>
              <a:t>: Cập nhật lại các tài liệu dự án bao gồm:</a:t>
            </a:r>
          </a:p>
          <a:p>
            <a:pPr>
              <a:spcBef>
                <a:spcPts val="600"/>
              </a:spcBef>
            </a:pPr>
            <a:r>
              <a:rPr lang="vi-VN" sz="1400">
                <a:solidFill>
                  <a:srgbClr val="3F3F3F"/>
                </a:solidFill>
                <a:latin typeface="Arial" panose="020B0604020202020204" pitchFamily="34" charset="0"/>
                <a:cs typeface="Arial" panose="020B0604020202020204" pitchFamily="34" charset="0"/>
              </a:rPr>
              <a:t>Chủ rủi ro và trách nhiệm được giao;</a:t>
            </a:r>
          </a:p>
          <a:p>
            <a:pPr>
              <a:spcBef>
                <a:spcPts val="600"/>
              </a:spcBef>
            </a:pPr>
            <a:r>
              <a:rPr lang="vi-VN" sz="1400">
                <a:solidFill>
                  <a:srgbClr val="3F3F3F"/>
                </a:solidFill>
                <a:latin typeface="Arial" panose="020B0604020202020204" pitchFamily="34" charset="0"/>
                <a:cs typeface="Arial" panose="020B0604020202020204" pitchFamily="34" charset="0"/>
              </a:rPr>
              <a:t>Thỏa thuận chiến lược ứng phó</a:t>
            </a:r>
          </a:p>
          <a:p>
            <a:pPr>
              <a:spcBef>
                <a:spcPts val="600"/>
              </a:spcBef>
            </a:pPr>
            <a:r>
              <a:rPr lang="vi-VN" sz="1400">
                <a:solidFill>
                  <a:srgbClr val="3F3F3F"/>
                </a:solidFill>
                <a:latin typeface="Arial" panose="020B0604020202020204" pitchFamily="34" charset="0"/>
                <a:cs typeface="Arial" panose="020B0604020202020204" pitchFamily="34" charset="0"/>
              </a:rPr>
              <a:t>Hành động cụ thể để thực hiện các chiến lược đáp ứng lựa chọn</a:t>
            </a:r>
          </a:p>
          <a:p>
            <a:pPr>
              <a:spcBef>
                <a:spcPts val="600"/>
              </a:spcBef>
            </a:pPr>
            <a:r>
              <a:rPr lang="vi-VN" sz="1400">
                <a:solidFill>
                  <a:srgbClr val="3F3F3F"/>
                </a:solidFill>
                <a:latin typeface="Arial" panose="020B0604020202020204" pitchFamily="34" charset="0"/>
                <a:cs typeface="Arial" panose="020B0604020202020204" pitchFamily="34" charset="0"/>
              </a:rPr>
              <a:t>Điều kiện kích hoạt, các triệu chứng và dấu hiệu cảnh báo của một sự xuất hiện nguy cơ</a:t>
            </a:r>
          </a:p>
          <a:p>
            <a:pPr>
              <a:spcBef>
                <a:spcPts val="600"/>
              </a:spcBef>
            </a:pPr>
            <a:r>
              <a:rPr lang="vi-VN" sz="1400">
                <a:solidFill>
                  <a:srgbClr val="3F3F3F"/>
                </a:solidFill>
                <a:latin typeface="Arial" panose="020B0604020202020204" pitchFamily="34" charset="0"/>
                <a:cs typeface="Arial" panose="020B0604020202020204" pitchFamily="34" charset="0"/>
              </a:rPr>
              <a:t>Hoạt động ngân sách và tiến độ cần thiết để thực hiện lựa chọn các câu trả lời</a:t>
            </a:r>
          </a:p>
          <a:p>
            <a:pPr>
              <a:spcBef>
                <a:spcPts val="600"/>
              </a:spcBef>
            </a:pPr>
            <a:r>
              <a:rPr lang="vi-VN" sz="1400">
                <a:solidFill>
                  <a:srgbClr val="3F3F3F"/>
                </a:solidFill>
                <a:latin typeface="Arial" panose="020B0604020202020204" pitchFamily="34" charset="0"/>
                <a:cs typeface="Arial" panose="020B0604020202020204" pitchFamily="34" charset="0"/>
              </a:rPr>
              <a:t>Kế hoạch dự phòng</a:t>
            </a:r>
          </a:p>
          <a:p>
            <a:pPr>
              <a:spcBef>
                <a:spcPts val="600"/>
              </a:spcBef>
            </a:pPr>
            <a:r>
              <a:rPr lang="vi-VN" sz="1400">
                <a:solidFill>
                  <a:srgbClr val="3F3F3F"/>
                </a:solidFill>
                <a:latin typeface="Arial" panose="020B0604020202020204" pitchFamily="34" charset="0"/>
                <a:cs typeface="Arial" panose="020B0604020202020204" pitchFamily="34" charset="0"/>
              </a:rPr>
              <a:t>Dự phòng kế hoạch để sử dụng như một phản ứng đối với một rủi ro đã xảy ra</a:t>
            </a:r>
          </a:p>
          <a:p>
            <a:pPr>
              <a:spcBef>
                <a:spcPts val="600"/>
              </a:spcBef>
            </a:pPr>
            <a:r>
              <a:rPr lang="vi-VN" sz="1400">
                <a:solidFill>
                  <a:srgbClr val="3F3F3F"/>
                </a:solidFill>
                <a:latin typeface="Arial" panose="020B0604020202020204" pitchFamily="34" charset="0"/>
                <a:cs typeface="Arial" panose="020B0604020202020204" pitchFamily="34" charset="0"/>
              </a:rPr>
              <a:t>Rủi ro còn lại được dự kiến sẽ còn lại sau khi phản ứng theo kế hoạch đã được thực hiện và chấp nhận.</a:t>
            </a:r>
          </a:p>
          <a:p>
            <a:pPr>
              <a:spcBef>
                <a:spcPts val="600"/>
              </a:spcBef>
            </a:pPr>
            <a:r>
              <a:rPr lang="vi-VN" sz="1400">
                <a:solidFill>
                  <a:srgbClr val="3F3F3F"/>
                </a:solidFill>
                <a:latin typeface="Arial" panose="020B0604020202020204" pitchFamily="34" charset="0"/>
                <a:cs typeface="Arial" panose="020B0604020202020204" pitchFamily="34" charset="0"/>
              </a:rPr>
              <a:t>Khoản dự phòng được tính trên cơ sở phân tích rủi ro định lượng của dự án và ngưỡng rủi ro của tổ chức</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9707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3543956" y="3260754"/>
            <a:ext cx="5104090" cy="584775"/>
          </a:xfrm>
          <a:prstGeom prst="rect">
            <a:avLst/>
          </a:prstGeom>
          <a:noFill/>
        </p:spPr>
        <p:txBody>
          <a:bodyPr wrap="none" rtlCol="0" anchor="ctr">
            <a:spAutoFit/>
          </a:bodyPr>
          <a:lstStyle/>
          <a:p>
            <a:pPr algn="ctr"/>
            <a:r>
              <a:rPr lang="en-US" sz="3200" b="1">
                <a:solidFill>
                  <a:prstClr val="white"/>
                </a:solidFill>
              </a:rPr>
              <a:t>11.6. Kiểm soát các rủi ro</a:t>
            </a:r>
            <a:endParaRPr lang="vi-VN" sz="3200" b="1">
              <a:solidFill>
                <a:prstClr val="white"/>
              </a:solidFill>
              <a:latin typeface="Lato"/>
            </a:endParaRPr>
          </a:p>
        </p:txBody>
      </p:sp>
    </p:spTree>
    <p:extLst>
      <p:ext uri="{BB962C8B-B14F-4D97-AF65-F5344CB8AC3E}">
        <p14:creationId xmlns:p14="http://schemas.microsoft.com/office/powerpoint/2010/main" val="7241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938992"/>
          </a:xfrm>
          <a:prstGeom prst="rect">
            <a:avLst/>
          </a:prstGeom>
          <a:noFill/>
        </p:spPr>
        <p:txBody>
          <a:bodyPr wrap="square" rtlCol="0">
            <a:spAutoFit/>
          </a:bodyPr>
          <a:lstStyle/>
          <a:p>
            <a:pPr algn="ctr"/>
            <a:r>
              <a:rPr lang="vi-VN" sz="2400">
                <a:solidFill>
                  <a:srgbClr val="575C62"/>
                </a:solidFill>
                <a:ea typeface="Lato Light" panose="020F0502020204030203" pitchFamily="34" charset="0"/>
                <a:cs typeface="Lato Light" panose="020F0502020204030203" pitchFamily="34" charset="0"/>
              </a:rPr>
              <a:t>Là quá trình thực hiện kế hoạch ứng phó rủi ro, theo dõi rủi ro được xác định, giám sát rủi ro còn lại, xác định những rủi ro mới và đánh giá hiệu quả quá trình quản lý rủi ro trong suốt dự án. Lợi ích trong quy trình là nó cải thiện hiệu quả cách tiếp cận rủi ro trong suốt vòng đời dự án để tiếp tục tối ưu hóa phản ứng rủi ro.</a:t>
            </a:r>
          </a:p>
        </p:txBody>
      </p:sp>
    </p:spTree>
    <p:extLst>
      <p:ext uri="{BB962C8B-B14F-4D97-AF65-F5344CB8AC3E}">
        <p14:creationId xmlns:p14="http://schemas.microsoft.com/office/powerpoint/2010/main" val="13612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0566"/>
            <a:ext cx="10515600" cy="473506"/>
          </a:xfrm>
        </p:spPr>
        <p:txBody>
          <a:bodyPr wrap="square">
            <a:noAutofit/>
          </a:bodyPr>
          <a:lstStyle/>
          <a:p>
            <a:r>
              <a:rPr lang="vi-VN" sz="2000" b="1"/>
              <a:t>Sơ đồ kiểm soát các rủi ro: yếu tố đầu vào, công cụ và kỹ thuật, yếu tố đầu ra</a:t>
            </a:r>
            <a:endParaRPr lang="vi-VN" sz="2000"/>
          </a:p>
        </p:txBody>
      </p:sp>
      <p:pic>
        <p:nvPicPr>
          <p:cNvPr id="3" name="Picture 2"/>
          <p:cNvPicPr>
            <a:picLocks noChangeAspect="1"/>
          </p:cNvPicPr>
          <p:nvPr/>
        </p:nvPicPr>
        <p:blipFill>
          <a:blip r:embed="rId2"/>
          <a:stretch>
            <a:fillRect/>
          </a:stretch>
        </p:blipFill>
        <p:spPr>
          <a:xfrm>
            <a:off x="1421795" y="1578429"/>
            <a:ext cx="9348410" cy="3701142"/>
          </a:xfrm>
          <a:prstGeom prst="rect">
            <a:avLst/>
          </a:prstGeom>
        </p:spPr>
      </p:pic>
    </p:spTree>
    <p:extLst>
      <p:ext uri="{BB962C8B-B14F-4D97-AF65-F5344CB8AC3E}">
        <p14:creationId xmlns:p14="http://schemas.microsoft.com/office/powerpoint/2010/main" val="32256201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794"/>
            <a:ext cx="10515600" cy="473506"/>
          </a:xfrm>
        </p:spPr>
        <p:txBody>
          <a:bodyPr wrap="square">
            <a:noAutofit/>
          </a:bodyPr>
          <a:lstStyle/>
          <a:p>
            <a:r>
              <a:rPr lang="vi-VN" sz="2000" b="1"/>
              <a:t>Sơ đồ luồng dữ liệu trong quá trình kiểm soát rủi ro</a:t>
            </a:r>
            <a:endParaRPr lang="vi-VN" sz="2000"/>
          </a:p>
        </p:txBody>
      </p:sp>
      <p:pic>
        <p:nvPicPr>
          <p:cNvPr id="4" name="Picture 3"/>
          <p:cNvPicPr>
            <a:picLocks noChangeAspect="1"/>
          </p:cNvPicPr>
          <p:nvPr/>
        </p:nvPicPr>
        <p:blipFill>
          <a:blip r:embed="rId2"/>
          <a:stretch>
            <a:fillRect/>
          </a:stretch>
        </p:blipFill>
        <p:spPr>
          <a:xfrm>
            <a:off x="2311431" y="1132113"/>
            <a:ext cx="7569136" cy="5377544"/>
          </a:xfrm>
          <a:prstGeom prst="rect">
            <a:avLst/>
          </a:prstGeom>
        </p:spPr>
      </p:pic>
    </p:spTree>
    <p:extLst>
      <p:ext uri="{BB962C8B-B14F-4D97-AF65-F5344CB8AC3E}">
        <p14:creationId xmlns:p14="http://schemas.microsoft.com/office/powerpoint/2010/main" val="41764416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33001" y="452041"/>
            <a:ext cx="1326004" cy="707886"/>
          </a:xfrm>
          <a:prstGeom prst="rect">
            <a:avLst/>
          </a:prstGeom>
          <a:noFill/>
        </p:spPr>
        <p:txBody>
          <a:bodyPr wrap="none" rtlCol="0">
            <a:spAutoFit/>
          </a:bodyPr>
          <a:lstStyle/>
          <a:p>
            <a:pPr algn="ctr"/>
            <a:r>
              <a:rPr lang="en-US" sz="4000" smtClean="0">
                <a:solidFill>
                  <a:srgbClr val="3F3F3F"/>
                </a:solidFill>
                <a:latin typeface="Arial" panose="020B0604020202020204" pitchFamily="34" charset="0"/>
                <a:cs typeface="Arial" panose="020B0604020202020204" pitchFamily="34" charset="0"/>
              </a:rPr>
              <a:t>Input</a:t>
            </a:r>
            <a:endParaRPr lang="en-US" sz="4000">
              <a:solidFill>
                <a:srgbClr val="3F3F3F"/>
              </a:solidFill>
              <a:latin typeface="Arial" panose="020B0604020202020204" pitchFamily="34" charset="0"/>
              <a:cs typeface="Arial" panose="020B0604020202020204" pitchFamily="34" charset="0"/>
            </a:endParaRPr>
          </a:p>
        </p:txBody>
      </p:sp>
      <p:sp>
        <p:nvSpPr>
          <p:cNvPr id="3" name="TextBox 2"/>
          <p:cNvSpPr txBox="1"/>
          <p:nvPr/>
        </p:nvSpPr>
        <p:spPr>
          <a:xfrm>
            <a:off x="381003" y="1491653"/>
            <a:ext cx="11430000" cy="3293209"/>
          </a:xfrm>
          <a:prstGeom prst="rect">
            <a:avLst/>
          </a:prstGeom>
          <a:noFill/>
        </p:spPr>
        <p:txBody>
          <a:bodyPr wrap="square" rtlCol="0">
            <a:spAutoFit/>
          </a:bodyPr>
          <a:lstStyle/>
          <a:p>
            <a:pPr>
              <a:spcBef>
                <a:spcPts val="600"/>
              </a:spcBef>
            </a:pPr>
            <a:r>
              <a:rPr lang="vi-VN" sz="1400" b="1">
                <a:solidFill>
                  <a:srgbClr val="3F3F3F"/>
                </a:solidFill>
                <a:latin typeface="Arial" panose="020B0604020202020204" pitchFamily="34" charset="0"/>
                <a:cs typeface="Arial" panose="020B0604020202020204" pitchFamily="34" charset="0"/>
              </a:rPr>
              <a:t>1. Kế hoạch quản lý rủi ro.</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2. Kế hoạch ứng phó rủi ro.</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3. Giao tiếp trong dự án. </a:t>
            </a:r>
            <a:r>
              <a:rPr lang="vi-VN" sz="1400">
                <a:solidFill>
                  <a:srgbClr val="3F3F3F"/>
                </a:solidFill>
                <a:latin typeface="Arial" panose="020B0604020202020204" pitchFamily="34" charset="0"/>
                <a:cs typeface="Arial" panose="020B0604020202020204" pitchFamily="34" charset="0"/>
              </a:rPr>
              <a:t>Kết quả công việc và hồ sơ dự án khác được mô tả trong phần 10.3.1, cung cấp thông tin về hiệu suất và rủi ro của dự án. Báo cáo thường được sử dụng để kiểm soát rủi rovà kiểm soát bao gồm vấn đề Logs, liệt kê các hành động, cảnh báo nguy cơ, hoặc thông báo.</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4. Xác định rủi ro bổ sung và phân tích. </a:t>
            </a:r>
            <a:r>
              <a:rPr lang="vi-VN" sz="1400">
                <a:solidFill>
                  <a:srgbClr val="3F3F3F"/>
                </a:solidFill>
                <a:latin typeface="Arial" panose="020B0604020202020204" pitchFamily="34" charset="0"/>
                <a:cs typeface="Arial" panose="020B0604020202020204" pitchFamily="34" charset="0"/>
              </a:rPr>
              <a:t>Khi thực hiện dự án được đánh giá và báo cáo, những rủi ro tiềm ẩn không xác định trước đó có thể nảy sinh. Chu kỳ của sáu qui trình rủi ro cần phải được thực hiện đối với những rủi ro này.</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5. Phạm vi thay đổi. </a:t>
            </a:r>
            <a:r>
              <a:rPr lang="vi-VN" sz="1400">
                <a:solidFill>
                  <a:srgbClr val="3F3F3F"/>
                </a:solidFill>
                <a:latin typeface="Arial" panose="020B0604020202020204" pitchFamily="34" charset="0"/>
                <a:cs typeface="Arial" panose="020B0604020202020204" pitchFamily="34" charset="0"/>
              </a:rPr>
              <a:t>Phạm vi thay đổi này thường đòi hỏi phải phân tích rủi ro và ứng phó với những kế hoạch mới.</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83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20296" y="265136"/>
            <a:ext cx="5107873" cy="707886"/>
          </a:xfrm>
          <a:prstGeom prst="rect">
            <a:avLst/>
          </a:prstGeom>
          <a:noFill/>
        </p:spPr>
        <p:txBody>
          <a:bodyPr wrap="none" rtlCol="0">
            <a:spAutoFit/>
          </a:bodyPr>
          <a:lstStyle/>
          <a:p>
            <a:pPr algn="ctr"/>
            <a:r>
              <a:rPr lang="en-US" sz="4000">
                <a:solidFill>
                  <a:srgbClr val="3F3F3F"/>
                </a:solidFill>
                <a:latin typeface="Arial" panose="020B0604020202020204" pitchFamily="34" charset="0"/>
                <a:cs typeface="Arial" panose="020B0604020202020204" pitchFamily="34" charset="0"/>
              </a:rPr>
              <a:t>Tools and Techniques</a:t>
            </a:r>
          </a:p>
        </p:txBody>
      </p:sp>
      <p:sp>
        <p:nvSpPr>
          <p:cNvPr id="3" name="TextBox 2"/>
          <p:cNvSpPr txBox="1"/>
          <p:nvPr/>
        </p:nvSpPr>
        <p:spPr>
          <a:xfrm>
            <a:off x="468086" y="1186852"/>
            <a:ext cx="11430000" cy="5093702"/>
          </a:xfrm>
          <a:prstGeom prst="rect">
            <a:avLst/>
          </a:prstGeom>
          <a:noFill/>
        </p:spPr>
        <p:txBody>
          <a:bodyPr wrap="square" rtlCol="0">
            <a:spAutoFit/>
          </a:bodyPr>
          <a:lstStyle/>
          <a:p>
            <a:pPr>
              <a:spcBef>
                <a:spcPts val="600"/>
              </a:spcBef>
            </a:pPr>
            <a:r>
              <a:rPr lang="vi-VN" sz="1400" b="1">
                <a:solidFill>
                  <a:srgbClr val="3F3F3F"/>
                </a:solidFill>
                <a:latin typeface="Arial" panose="020B0604020202020204" pitchFamily="34" charset="0"/>
                <a:cs typeface="Arial" panose="020B0604020202020204" pitchFamily="34" charset="0"/>
              </a:rPr>
              <a:t>1. Dự án kiểm toán đáp ứng rủi ro</a:t>
            </a:r>
            <a:r>
              <a:rPr lang="vi-VN" sz="1400">
                <a:solidFill>
                  <a:srgbClr val="3F3F3F"/>
                </a:solidFill>
                <a:latin typeface="Arial" panose="020B0604020202020204" pitchFamily="34" charset="0"/>
                <a:cs typeface="Arial" panose="020B0604020202020204" pitchFamily="34" charset="0"/>
              </a:rPr>
              <a:t>. kiểm toán rủi ro kiểm tra và tài liệu hiệu quả của các phản ứng nguy cơ trong việc tránh, chuyển nhượng, hoặc giảm thiểu nguy cơ xảy ra cũng như hiệu ứng của chủ sở hữu có nguy cơ. kiểm toán rủi ro được thực hiện trong suốt vòng đời dự án để kiểm soát rủi ro.</a:t>
            </a: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2. Dự án định kỳ đánh giá rủi ro</a:t>
            </a:r>
            <a:r>
              <a:rPr lang="vi-VN" sz="1400">
                <a:solidFill>
                  <a:srgbClr val="3F3F3F"/>
                </a:solidFill>
                <a:latin typeface="Arial" panose="020B0604020202020204" pitchFamily="34" charset="0"/>
                <a:cs typeface="Arial" panose="020B0604020202020204" pitchFamily="34" charset="0"/>
              </a:rPr>
              <a:t>. Đánh giá rủi ro dự án thường sẽ theo lịch trình. rủi ro dự án nên có một chương trình nghị sự tại tất cả các cuộc họp nhóm. Xếp hạng rủi ro và ưu tiên có thể thay đổi trong suốt vòng đời của dự án. Bất kỳ thay đổi có thể yêu cầu phân tích định tính hoặc định lượng bổ sung.</a:t>
            </a: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3. Phân tích giá trị thu được</a:t>
            </a:r>
            <a:r>
              <a:rPr lang="vi-VN" sz="1400">
                <a:solidFill>
                  <a:srgbClr val="3F3F3F"/>
                </a:solidFill>
                <a:latin typeface="Arial" panose="020B0604020202020204" pitchFamily="34" charset="0"/>
                <a:cs typeface="Arial" panose="020B0604020202020204" pitchFamily="34" charset="0"/>
              </a:rPr>
              <a:t>. Giá trị thu được được sử dụng để theo dõi hiệu suất tổng thể dự án so với kế hoạch ban đầu. Kết quả từ một phân tích giá trị thu được có thể chỉ ra độ lệch tiềm năng khả năng hoàn thành dự án từ các mục tiêu chi phí và tiến độ. Khi một dự án lệch đáng kể từ đường cơ sở, xác định nguy cơ cập nhật và phân tích nên được thực hiện.</a:t>
            </a: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4. Kỹ thuật đo lường hiệu suất</a:t>
            </a:r>
            <a:r>
              <a:rPr lang="vi-VN" sz="1400">
                <a:solidFill>
                  <a:srgbClr val="3F3F3F"/>
                </a:solidFill>
                <a:latin typeface="Arial" panose="020B0604020202020204" pitchFamily="34" charset="0"/>
                <a:cs typeface="Arial" panose="020B0604020202020204" pitchFamily="34" charset="0"/>
              </a:rPr>
              <a:t>. Đo lường hiệu suất so sánh thành tựu kỹ thuật trong thực hiện dự án đúng tiến độ các kế hoạch dự án các thành tựu kỹ thuật. Độ lệch, chẳng hạn như không thể hiện các chức năng như kế hoạch ở một mốc quan trọng, có thể bao hàm một rủi ro để đạt được trong phạm vi dự án.</a:t>
            </a:r>
          </a:p>
          <a:p>
            <a:pPr>
              <a:spcBef>
                <a:spcPts val="600"/>
              </a:spcBef>
            </a:pPr>
            <a:endParaRPr lang="vi-VN" sz="1400">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5. Bổ sung kế hoạch ứng phó rủi ro</a:t>
            </a:r>
            <a:r>
              <a:rPr lang="vi-VN" sz="1400">
                <a:solidFill>
                  <a:srgbClr val="3F3F3F"/>
                </a:solidFill>
                <a:latin typeface="Arial" panose="020B0604020202020204" pitchFamily="34" charset="0"/>
                <a:cs typeface="Arial" panose="020B0604020202020204" pitchFamily="34" charset="0"/>
              </a:rPr>
              <a:t>. Nếu có nguy cơ xuất hiện mà không được dự báo trước trong kế hoạch ứng phó rủi ro, hoặc tác động của nó đối với các mục tiêu lớn hơn dự kiến, đáp ứng kế hoạch có thể không đầy đủ. Nó sẽ là cần thiết để thực hiện kế hoạch phản ứng phụ để kiểm soát rủi ro.</a:t>
            </a: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21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33850" y="484698"/>
            <a:ext cx="2124299" cy="707886"/>
          </a:xfrm>
          <a:prstGeom prst="rect">
            <a:avLst/>
          </a:prstGeom>
          <a:noFill/>
        </p:spPr>
        <p:txBody>
          <a:bodyPr wrap="none" rtlCol="0">
            <a:spAutoFit/>
          </a:bodyPr>
          <a:lstStyle/>
          <a:p>
            <a:pPr algn="ctr"/>
            <a:r>
              <a:rPr lang="en-US" sz="4000">
                <a:solidFill>
                  <a:srgbClr val="3F3F3F"/>
                </a:solidFill>
                <a:latin typeface="Arial" panose="020B0604020202020204" pitchFamily="34" charset="0"/>
                <a:cs typeface="Arial" panose="020B0604020202020204" pitchFamily="34" charset="0"/>
              </a:rPr>
              <a:t>Outputs </a:t>
            </a:r>
          </a:p>
        </p:txBody>
      </p:sp>
      <p:sp>
        <p:nvSpPr>
          <p:cNvPr id="3" name="TextBox 2"/>
          <p:cNvSpPr txBox="1"/>
          <p:nvPr/>
        </p:nvSpPr>
        <p:spPr>
          <a:xfrm>
            <a:off x="381000" y="1350137"/>
            <a:ext cx="11430000" cy="4739759"/>
          </a:xfrm>
          <a:prstGeom prst="rect">
            <a:avLst/>
          </a:prstGeom>
          <a:noFill/>
        </p:spPr>
        <p:txBody>
          <a:bodyPr wrap="square" rtlCol="0">
            <a:spAutoFit/>
          </a:bodyPr>
          <a:lstStyle/>
          <a:p>
            <a:pPr>
              <a:spcBef>
                <a:spcPts val="600"/>
              </a:spcBef>
            </a:pPr>
            <a:r>
              <a:rPr lang="vi-VN" sz="1400" b="1">
                <a:solidFill>
                  <a:srgbClr val="3F3F3F"/>
                </a:solidFill>
                <a:latin typeface="Arial" panose="020B0604020202020204" pitchFamily="34" charset="0"/>
                <a:cs typeface="Arial" panose="020B0604020202020204" pitchFamily="34" charset="0"/>
              </a:rPr>
              <a:t>1. Kế hoạch khắc phục. </a:t>
            </a:r>
            <a:r>
              <a:rPr lang="vi-VN" sz="1400">
                <a:solidFill>
                  <a:srgbClr val="3F3F3F"/>
                </a:solidFill>
                <a:latin typeface="Arial" panose="020B0604020202020204" pitchFamily="34" charset="0"/>
                <a:cs typeface="Arial" panose="020B0604020202020204" pitchFamily="34" charset="0"/>
              </a:rPr>
              <a:t>Cách giải quyết là phản ứng không có kế hoạch cho những rủi ro mới nổi mà trước đây không xác định được hoặc chấp nhận. Cách giải quyết phải được ghi đúng và đưa vào kế hoạch kế hoạch dự án và đáp ứng rủi ro.</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2. Hành động khắc phục. </a:t>
            </a:r>
            <a:r>
              <a:rPr lang="vi-VN" sz="1400">
                <a:solidFill>
                  <a:srgbClr val="3F3F3F"/>
                </a:solidFill>
                <a:latin typeface="Arial" panose="020B0604020202020204" pitchFamily="34" charset="0"/>
                <a:cs typeface="Arial" panose="020B0604020202020204" pitchFamily="34" charset="0"/>
              </a:rPr>
              <a:t>Hành động khắc phục bao gồm thực hiện các kế hoạch dự phòng hoặc các cách giải quyết.</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3. Yêu cầu thay đổi dự án. </a:t>
            </a:r>
            <a:r>
              <a:rPr lang="vi-VN" sz="1400">
                <a:solidFill>
                  <a:srgbClr val="3F3F3F"/>
                </a:solidFill>
                <a:latin typeface="Arial" panose="020B0604020202020204" pitchFamily="34" charset="0"/>
                <a:cs typeface="Arial" panose="020B0604020202020204" pitchFamily="34" charset="0"/>
              </a:rPr>
              <a:t>Thực hiện kế hoạch dự phòng hay cách giải quyết thường xuyên dẫn đến một yêu cầu để thay đổi các kế hoạch dự án để đối phó với rủi ro. Các kết quả nó phát hành một yêu cầu thay đổi được quản lý bằng cách điều khiển sự thay đổi tích hợp.</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4. Cập nhật cho các kế hoạch ứng phó rủi ro. </a:t>
            </a:r>
            <a:r>
              <a:rPr lang="vi-VN" sz="1400">
                <a:solidFill>
                  <a:srgbClr val="3F3F3F"/>
                </a:solidFill>
                <a:latin typeface="Arial" panose="020B0604020202020204" pitchFamily="34" charset="0"/>
                <a:cs typeface="Arial" panose="020B0604020202020204" pitchFamily="34" charset="0"/>
              </a:rPr>
              <a:t>Rủi ro có thể xảy ra hay không. Rủi ro xảy ra nên được ghi chép và đánh giá. Thực hiện kiểm soát rủi ro có thể làm giảm các tác động hoặc xác suất xác suất rủi ro được xác định. Bảng xếp hạng rủi ro phải được đánh giá lại, rủi ro quan trọng có thể được kiểm soát đúng. Rủi ro không xảy ra nên được ghi chép trong các kế hoạch ứng phó rủi ro.</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5. Cơ sở dữ liệu rủi ro. </a:t>
            </a:r>
            <a:r>
              <a:rPr lang="vi-VN" sz="1400">
                <a:solidFill>
                  <a:srgbClr val="3F3F3F"/>
                </a:solidFill>
                <a:latin typeface="Arial" panose="020B0604020202020204" pitchFamily="34" charset="0"/>
                <a:cs typeface="Arial" panose="020B0604020202020204" pitchFamily="34" charset="0"/>
              </a:rPr>
              <a:t>Một kho cung cấp cho bộ sưu tập, kiểm soát, và phân tích các dữ liệu thu thậpvà sử dụng trong các quy trình quản lý rủi ro. Sử dụng cơ sở dữ liệu này sẽ giúp quản lý rủi ro toàn bộ tổ chức, và theo thời gian, hình thành cơ sở của một bài học có nguy cơ chương trình học.</a:t>
            </a:r>
          </a:p>
          <a:p>
            <a:pPr>
              <a:spcBef>
                <a:spcPts val="600"/>
              </a:spcBef>
            </a:pPr>
            <a:endParaRPr lang="vi-VN" sz="1400" b="1">
              <a:solidFill>
                <a:srgbClr val="3F3F3F"/>
              </a:solidFill>
              <a:latin typeface="Arial" panose="020B0604020202020204" pitchFamily="34" charset="0"/>
              <a:cs typeface="Arial" panose="020B0604020202020204" pitchFamily="34" charset="0"/>
            </a:endParaRPr>
          </a:p>
          <a:p>
            <a:pPr>
              <a:spcBef>
                <a:spcPts val="600"/>
              </a:spcBef>
            </a:pPr>
            <a:r>
              <a:rPr lang="vi-VN" sz="1400" b="1">
                <a:solidFill>
                  <a:srgbClr val="3F3F3F"/>
                </a:solidFill>
                <a:latin typeface="Arial" panose="020B0604020202020204" pitchFamily="34" charset="0"/>
                <a:cs typeface="Arial" panose="020B0604020202020204" pitchFamily="34" charset="0"/>
              </a:rPr>
              <a:t>6. Cập nhật danh sách kiểm tra nhận dạng. </a:t>
            </a:r>
            <a:r>
              <a:rPr lang="vi-VN" sz="1400">
                <a:solidFill>
                  <a:srgbClr val="3F3F3F"/>
                </a:solidFill>
                <a:latin typeface="Arial" panose="020B0604020202020204" pitchFamily="34" charset="0"/>
                <a:cs typeface="Arial" panose="020B0604020202020204" pitchFamily="34" charset="0"/>
              </a:rPr>
              <a:t>Danh sách kiểm tra cập nhật từ kinh nghiệm sẽ giúp quản lý rủi ro của các dự án trong tương lai.</a:t>
            </a:r>
            <a:endParaRPr lang="en-US" sz="1400">
              <a:solidFill>
                <a:srgbClr val="3F3F3F"/>
              </a:solidFill>
              <a:latin typeface="Arial" panose="020B0604020202020204" pitchFamily="34" charset="0"/>
              <a:cs typeface="Arial" panose="020B0604020202020204" pitchFamily="34" charset="0"/>
            </a:endParaRPr>
          </a:p>
        </p:txBody>
      </p:sp>
      <p:sp>
        <p:nvSpPr>
          <p:cNvPr id="4" name="Group Footer Seq_1"/>
          <p:cNvSpPr txBox="1">
            <a:spLocks/>
          </p:cNvSpPr>
          <p:nvPr/>
        </p:nvSpPr>
        <p:spPr>
          <a:xfrm>
            <a:off x="7989723" y="64943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mtClean="0">
                <a:solidFill>
                  <a:srgbClr val="FF0000"/>
                </a:solidFill>
                <a:latin typeface="Arial" panose="020B0604020202020204" pitchFamily="34" charset="0"/>
                <a:cs typeface="Arial" panose="020B0604020202020204" pitchFamily="34" charset="0"/>
              </a:rPr>
              <a:t>Hotline: 0919503399</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5882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1194381" y="1886086"/>
            <a:ext cx="9803261" cy="523220"/>
          </a:xfrm>
          <a:prstGeom prst="rect">
            <a:avLst/>
          </a:prstGeom>
          <a:noFill/>
        </p:spPr>
        <p:txBody>
          <a:bodyPr wrap="none" rtlCol="0" anchor="ctr">
            <a:spAutoFit/>
          </a:bodyPr>
          <a:lstStyle/>
          <a:p>
            <a:pPr algn="ctr"/>
            <a:r>
              <a:rPr lang="vi-VN" sz="2800" b="1" smtClean="0">
                <a:solidFill>
                  <a:srgbClr val="72C4B6"/>
                </a:solidFill>
                <a:latin typeface="Lato"/>
              </a:rPr>
              <a:t>Cảm ơn thầy, các anh/chị và các bạn đã chú ý lắng nghe</a:t>
            </a:r>
            <a:endParaRPr lang="vi-VN" sz="2800" b="1">
              <a:solidFill>
                <a:srgbClr val="575C62"/>
              </a:solidFill>
              <a:latin typeface="Lato"/>
            </a:endParaRPr>
          </a:p>
        </p:txBody>
      </p:sp>
      <p:grpSp>
        <p:nvGrpSpPr>
          <p:cNvPr id="4" name="Group 3"/>
          <p:cNvGrpSpPr/>
          <p:nvPr/>
        </p:nvGrpSpPr>
        <p:grpSpPr>
          <a:xfrm>
            <a:off x="3334539" y="3009911"/>
            <a:ext cx="5522925" cy="2860685"/>
            <a:chOff x="1809753" y="3009910"/>
            <a:chExt cx="5522925" cy="2860685"/>
          </a:xfrm>
        </p:grpSpPr>
        <p:grpSp>
          <p:nvGrpSpPr>
            <p:cNvPr id="6578" name="Group 6577"/>
            <p:cNvGrpSpPr/>
            <p:nvPr/>
          </p:nvGrpSpPr>
          <p:grpSpPr>
            <a:xfrm>
              <a:off x="4606934" y="3009910"/>
              <a:ext cx="993778" cy="2790835"/>
              <a:chOff x="4606934" y="3009910"/>
              <a:chExt cx="993778" cy="2790835"/>
            </a:xfrm>
          </p:grpSpPr>
          <p:sp>
            <p:nvSpPr>
              <p:cNvPr id="6445" name="Freeform 323"/>
              <p:cNvSpPr>
                <a:spLocks noEditPoints="1"/>
              </p:cNvSpPr>
              <p:nvPr/>
            </p:nvSpPr>
            <p:spPr bwMode="auto">
              <a:xfrm>
                <a:off x="4848235" y="3009910"/>
                <a:ext cx="438151" cy="582615"/>
              </a:xfrm>
              <a:custGeom>
                <a:avLst/>
                <a:gdLst>
                  <a:gd name="T0" fmla="*/ 26 w 196"/>
                  <a:gd name="T1" fmla="*/ 18 h 260"/>
                  <a:gd name="T2" fmla="*/ 104 w 196"/>
                  <a:gd name="T3" fmla="*/ 5 h 260"/>
                  <a:gd name="T4" fmla="*/ 152 w 196"/>
                  <a:gd name="T5" fmla="*/ 41 h 260"/>
                  <a:gd name="T6" fmla="*/ 185 w 196"/>
                  <a:gd name="T7" fmla="*/ 55 h 260"/>
                  <a:gd name="T8" fmla="*/ 193 w 196"/>
                  <a:gd name="T9" fmla="*/ 106 h 260"/>
                  <a:gd name="T10" fmla="*/ 187 w 196"/>
                  <a:gd name="T11" fmla="*/ 179 h 260"/>
                  <a:gd name="T12" fmla="*/ 134 w 196"/>
                  <a:gd name="T13" fmla="*/ 251 h 260"/>
                  <a:gd name="T14" fmla="*/ 67 w 196"/>
                  <a:gd name="T15" fmla="*/ 253 h 260"/>
                  <a:gd name="T16" fmla="*/ 11 w 196"/>
                  <a:gd name="T17" fmla="*/ 182 h 260"/>
                  <a:gd name="T18" fmla="*/ 3 w 196"/>
                  <a:gd name="T19" fmla="*/ 98 h 260"/>
                  <a:gd name="T20" fmla="*/ 26 w 196"/>
                  <a:gd name="T21" fmla="*/ 18 h 260"/>
                  <a:gd name="T22" fmla="*/ 16 w 196"/>
                  <a:gd name="T23" fmla="*/ 115 h 260"/>
                  <a:gd name="T24" fmla="*/ 18 w 196"/>
                  <a:gd name="T25" fmla="*/ 166 h 260"/>
                  <a:gd name="T26" fmla="*/ 48 w 196"/>
                  <a:gd name="T27" fmla="*/ 194 h 260"/>
                  <a:gd name="T28" fmla="*/ 46 w 196"/>
                  <a:gd name="T29" fmla="*/ 218 h 260"/>
                  <a:gd name="T30" fmla="*/ 98 w 196"/>
                  <a:gd name="T31" fmla="*/ 209 h 260"/>
                  <a:gd name="T32" fmla="*/ 150 w 196"/>
                  <a:gd name="T33" fmla="*/ 218 h 260"/>
                  <a:gd name="T34" fmla="*/ 148 w 196"/>
                  <a:gd name="T35" fmla="*/ 194 h 260"/>
                  <a:gd name="T36" fmla="*/ 177 w 196"/>
                  <a:gd name="T37" fmla="*/ 174 h 260"/>
                  <a:gd name="T38" fmla="*/ 182 w 196"/>
                  <a:gd name="T39" fmla="*/ 119 h 260"/>
                  <a:gd name="T40" fmla="*/ 139 w 196"/>
                  <a:gd name="T41" fmla="*/ 93 h 260"/>
                  <a:gd name="T42" fmla="*/ 54 w 196"/>
                  <a:gd name="T43" fmla="*/ 93 h 260"/>
                  <a:gd name="T44" fmla="*/ 16 w 196"/>
                  <a:gd name="T45" fmla="*/ 11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60">
                    <a:moveTo>
                      <a:pt x="26" y="18"/>
                    </a:moveTo>
                    <a:cubicBezTo>
                      <a:pt x="48" y="0"/>
                      <a:pt x="78" y="0"/>
                      <a:pt x="104" y="5"/>
                    </a:cubicBezTo>
                    <a:cubicBezTo>
                      <a:pt x="124" y="8"/>
                      <a:pt x="146" y="19"/>
                      <a:pt x="152" y="41"/>
                    </a:cubicBezTo>
                    <a:cubicBezTo>
                      <a:pt x="164" y="43"/>
                      <a:pt x="177" y="44"/>
                      <a:pt x="185" y="55"/>
                    </a:cubicBezTo>
                    <a:cubicBezTo>
                      <a:pt x="195" y="70"/>
                      <a:pt x="196" y="89"/>
                      <a:pt x="193" y="106"/>
                    </a:cubicBezTo>
                    <a:cubicBezTo>
                      <a:pt x="190" y="130"/>
                      <a:pt x="189" y="154"/>
                      <a:pt x="187" y="179"/>
                    </a:cubicBezTo>
                    <a:cubicBezTo>
                      <a:pt x="180" y="208"/>
                      <a:pt x="162" y="238"/>
                      <a:pt x="134" y="251"/>
                    </a:cubicBezTo>
                    <a:cubicBezTo>
                      <a:pt x="113" y="260"/>
                      <a:pt x="89" y="260"/>
                      <a:pt x="67" y="253"/>
                    </a:cubicBezTo>
                    <a:cubicBezTo>
                      <a:pt x="38" y="241"/>
                      <a:pt x="19" y="212"/>
                      <a:pt x="11" y="182"/>
                    </a:cubicBezTo>
                    <a:cubicBezTo>
                      <a:pt x="7" y="154"/>
                      <a:pt x="6" y="126"/>
                      <a:pt x="3" y="98"/>
                    </a:cubicBezTo>
                    <a:cubicBezTo>
                      <a:pt x="0" y="70"/>
                      <a:pt x="4" y="38"/>
                      <a:pt x="26" y="18"/>
                    </a:cubicBezTo>
                    <a:close/>
                    <a:moveTo>
                      <a:pt x="16" y="115"/>
                    </a:moveTo>
                    <a:cubicBezTo>
                      <a:pt x="13" y="132"/>
                      <a:pt x="18" y="149"/>
                      <a:pt x="18" y="166"/>
                    </a:cubicBezTo>
                    <a:cubicBezTo>
                      <a:pt x="18" y="183"/>
                      <a:pt x="36" y="188"/>
                      <a:pt x="48" y="194"/>
                    </a:cubicBezTo>
                    <a:cubicBezTo>
                      <a:pt x="47" y="202"/>
                      <a:pt x="47" y="210"/>
                      <a:pt x="46" y="218"/>
                    </a:cubicBezTo>
                    <a:cubicBezTo>
                      <a:pt x="64" y="220"/>
                      <a:pt x="81" y="216"/>
                      <a:pt x="98" y="209"/>
                    </a:cubicBezTo>
                    <a:cubicBezTo>
                      <a:pt x="115" y="216"/>
                      <a:pt x="132" y="219"/>
                      <a:pt x="150" y="218"/>
                    </a:cubicBezTo>
                    <a:cubicBezTo>
                      <a:pt x="153" y="210"/>
                      <a:pt x="151" y="201"/>
                      <a:pt x="148" y="194"/>
                    </a:cubicBezTo>
                    <a:cubicBezTo>
                      <a:pt x="159" y="190"/>
                      <a:pt x="173" y="186"/>
                      <a:pt x="177" y="174"/>
                    </a:cubicBezTo>
                    <a:cubicBezTo>
                      <a:pt x="180" y="156"/>
                      <a:pt x="180" y="137"/>
                      <a:pt x="182" y="119"/>
                    </a:cubicBezTo>
                    <a:cubicBezTo>
                      <a:pt x="170" y="108"/>
                      <a:pt x="156" y="93"/>
                      <a:pt x="139" y="93"/>
                    </a:cubicBezTo>
                    <a:cubicBezTo>
                      <a:pt x="112" y="104"/>
                      <a:pt x="80" y="106"/>
                      <a:pt x="54" y="93"/>
                    </a:cubicBezTo>
                    <a:cubicBezTo>
                      <a:pt x="39" y="93"/>
                      <a:pt x="26" y="105"/>
                      <a:pt x="16" y="115"/>
                    </a:cubicBezTo>
                    <a:close/>
                  </a:path>
                </a:pathLst>
              </a:custGeom>
              <a:solidFill>
                <a:srgbClr val="6648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49" name="Freeform 327"/>
              <p:cNvSpPr>
                <a:spLocks noEditPoints="1"/>
              </p:cNvSpPr>
              <p:nvPr/>
            </p:nvSpPr>
            <p:spPr bwMode="auto">
              <a:xfrm>
                <a:off x="4706947" y="4167202"/>
                <a:ext cx="382588" cy="444502"/>
              </a:xfrm>
              <a:custGeom>
                <a:avLst/>
                <a:gdLst>
                  <a:gd name="T0" fmla="*/ 65 w 171"/>
                  <a:gd name="T1" fmla="*/ 9 h 198"/>
                  <a:gd name="T2" fmla="*/ 128 w 171"/>
                  <a:gd name="T3" fmla="*/ 2 h 198"/>
                  <a:gd name="T4" fmla="*/ 148 w 171"/>
                  <a:gd name="T5" fmla="*/ 2 h 198"/>
                  <a:gd name="T6" fmla="*/ 157 w 171"/>
                  <a:gd name="T7" fmla="*/ 25 h 198"/>
                  <a:gd name="T8" fmla="*/ 171 w 171"/>
                  <a:gd name="T9" fmla="*/ 177 h 198"/>
                  <a:gd name="T10" fmla="*/ 149 w 171"/>
                  <a:gd name="T11" fmla="*/ 185 h 198"/>
                  <a:gd name="T12" fmla="*/ 58 w 171"/>
                  <a:gd name="T13" fmla="*/ 193 h 198"/>
                  <a:gd name="T14" fmla="*/ 12 w 171"/>
                  <a:gd name="T15" fmla="*/ 196 h 198"/>
                  <a:gd name="T16" fmla="*/ 9 w 171"/>
                  <a:gd name="T17" fmla="*/ 180 h 198"/>
                  <a:gd name="T18" fmla="*/ 10 w 171"/>
                  <a:gd name="T19" fmla="*/ 2 h 198"/>
                  <a:gd name="T20" fmla="*/ 65 w 171"/>
                  <a:gd name="T21" fmla="*/ 9 h 198"/>
                  <a:gd name="T22" fmla="*/ 15 w 171"/>
                  <a:gd name="T23" fmla="*/ 117 h 198"/>
                  <a:gd name="T24" fmla="*/ 50 w 171"/>
                  <a:gd name="T25" fmla="*/ 112 h 198"/>
                  <a:gd name="T26" fmla="*/ 29 w 171"/>
                  <a:gd name="T27" fmla="*/ 92 h 198"/>
                  <a:gd name="T28" fmla="*/ 15 w 171"/>
                  <a:gd name="T29" fmla="*/ 11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98">
                    <a:moveTo>
                      <a:pt x="65" y="9"/>
                    </a:moveTo>
                    <a:cubicBezTo>
                      <a:pt x="86" y="7"/>
                      <a:pt x="107" y="7"/>
                      <a:pt x="128" y="2"/>
                    </a:cubicBezTo>
                    <a:cubicBezTo>
                      <a:pt x="135" y="1"/>
                      <a:pt x="142" y="0"/>
                      <a:pt x="148" y="2"/>
                    </a:cubicBezTo>
                    <a:cubicBezTo>
                      <a:pt x="157" y="6"/>
                      <a:pt x="155" y="17"/>
                      <a:pt x="157" y="25"/>
                    </a:cubicBezTo>
                    <a:cubicBezTo>
                      <a:pt x="161" y="76"/>
                      <a:pt x="167" y="126"/>
                      <a:pt x="171" y="177"/>
                    </a:cubicBezTo>
                    <a:cubicBezTo>
                      <a:pt x="164" y="181"/>
                      <a:pt x="157" y="184"/>
                      <a:pt x="149" y="185"/>
                    </a:cubicBezTo>
                    <a:cubicBezTo>
                      <a:pt x="119" y="187"/>
                      <a:pt x="88" y="191"/>
                      <a:pt x="58" y="193"/>
                    </a:cubicBezTo>
                    <a:cubicBezTo>
                      <a:pt x="43" y="196"/>
                      <a:pt x="27" y="198"/>
                      <a:pt x="12" y="196"/>
                    </a:cubicBezTo>
                    <a:cubicBezTo>
                      <a:pt x="11" y="191"/>
                      <a:pt x="10" y="186"/>
                      <a:pt x="9" y="180"/>
                    </a:cubicBezTo>
                    <a:cubicBezTo>
                      <a:pt x="2" y="121"/>
                      <a:pt x="0" y="61"/>
                      <a:pt x="10" y="2"/>
                    </a:cubicBezTo>
                    <a:cubicBezTo>
                      <a:pt x="28" y="5"/>
                      <a:pt x="46" y="12"/>
                      <a:pt x="65" y="9"/>
                    </a:cubicBezTo>
                    <a:close/>
                    <a:moveTo>
                      <a:pt x="15" y="117"/>
                    </a:moveTo>
                    <a:cubicBezTo>
                      <a:pt x="27" y="115"/>
                      <a:pt x="38" y="114"/>
                      <a:pt x="50" y="112"/>
                    </a:cubicBezTo>
                    <a:cubicBezTo>
                      <a:pt x="44" y="104"/>
                      <a:pt x="37" y="97"/>
                      <a:pt x="29" y="92"/>
                    </a:cubicBezTo>
                    <a:cubicBezTo>
                      <a:pt x="23" y="99"/>
                      <a:pt x="18" y="107"/>
                      <a:pt x="15" y="117"/>
                    </a:cubicBezTo>
                    <a:close/>
                  </a:path>
                </a:pathLst>
              </a:custGeom>
              <a:solidFill>
                <a:srgbClr val="EC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7" name="Freeform 335"/>
              <p:cNvSpPr>
                <a:spLocks/>
              </p:cNvSpPr>
              <p:nvPr/>
            </p:nvSpPr>
            <p:spPr bwMode="auto">
              <a:xfrm>
                <a:off x="4876810" y="3217873"/>
                <a:ext cx="379413" cy="225426"/>
              </a:xfrm>
              <a:custGeom>
                <a:avLst/>
                <a:gdLst>
                  <a:gd name="T0" fmla="*/ 3 w 169"/>
                  <a:gd name="T1" fmla="*/ 22 h 101"/>
                  <a:gd name="T2" fmla="*/ 41 w 169"/>
                  <a:gd name="T3" fmla="*/ 0 h 101"/>
                  <a:gd name="T4" fmla="*/ 126 w 169"/>
                  <a:gd name="T5" fmla="*/ 0 h 101"/>
                  <a:gd name="T6" fmla="*/ 169 w 169"/>
                  <a:gd name="T7" fmla="*/ 26 h 101"/>
                  <a:gd name="T8" fmla="*/ 164 w 169"/>
                  <a:gd name="T9" fmla="*/ 81 h 101"/>
                  <a:gd name="T10" fmla="*/ 135 w 169"/>
                  <a:gd name="T11" fmla="*/ 101 h 101"/>
                  <a:gd name="T12" fmla="*/ 35 w 169"/>
                  <a:gd name="T13" fmla="*/ 101 h 101"/>
                  <a:gd name="T14" fmla="*/ 5 w 169"/>
                  <a:gd name="T15" fmla="*/ 73 h 101"/>
                  <a:gd name="T16" fmla="*/ 3 w 169"/>
                  <a:gd name="T17"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01">
                    <a:moveTo>
                      <a:pt x="3" y="22"/>
                    </a:moveTo>
                    <a:cubicBezTo>
                      <a:pt x="13" y="12"/>
                      <a:pt x="26" y="0"/>
                      <a:pt x="41" y="0"/>
                    </a:cubicBezTo>
                    <a:cubicBezTo>
                      <a:pt x="67" y="13"/>
                      <a:pt x="99" y="11"/>
                      <a:pt x="126" y="0"/>
                    </a:cubicBezTo>
                    <a:cubicBezTo>
                      <a:pt x="143" y="0"/>
                      <a:pt x="157" y="15"/>
                      <a:pt x="169" y="26"/>
                    </a:cubicBezTo>
                    <a:cubicBezTo>
                      <a:pt x="167" y="44"/>
                      <a:pt x="167" y="63"/>
                      <a:pt x="164" y="81"/>
                    </a:cubicBezTo>
                    <a:cubicBezTo>
                      <a:pt x="160" y="93"/>
                      <a:pt x="146" y="97"/>
                      <a:pt x="135" y="101"/>
                    </a:cubicBezTo>
                    <a:cubicBezTo>
                      <a:pt x="116" y="63"/>
                      <a:pt x="54" y="63"/>
                      <a:pt x="35" y="101"/>
                    </a:cubicBezTo>
                    <a:cubicBezTo>
                      <a:pt x="23" y="95"/>
                      <a:pt x="5" y="90"/>
                      <a:pt x="5" y="73"/>
                    </a:cubicBezTo>
                    <a:cubicBezTo>
                      <a:pt x="5" y="56"/>
                      <a:pt x="0" y="39"/>
                      <a:pt x="3" y="22"/>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0" name="Freeform 348"/>
              <p:cNvSpPr>
                <a:spLocks/>
              </p:cNvSpPr>
              <p:nvPr/>
            </p:nvSpPr>
            <p:spPr bwMode="auto">
              <a:xfrm>
                <a:off x="4951423" y="3359161"/>
                <a:ext cx="239713" cy="142875"/>
              </a:xfrm>
              <a:custGeom>
                <a:avLst/>
                <a:gdLst>
                  <a:gd name="T0" fmla="*/ 2 w 107"/>
                  <a:gd name="T1" fmla="*/ 38 h 64"/>
                  <a:gd name="T2" fmla="*/ 102 w 107"/>
                  <a:gd name="T3" fmla="*/ 38 h 64"/>
                  <a:gd name="T4" fmla="*/ 104 w 107"/>
                  <a:gd name="T5" fmla="*/ 62 h 64"/>
                  <a:gd name="T6" fmla="*/ 52 w 107"/>
                  <a:gd name="T7" fmla="*/ 53 h 64"/>
                  <a:gd name="T8" fmla="*/ 0 w 107"/>
                  <a:gd name="T9" fmla="*/ 62 h 64"/>
                  <a:gd name="T10" fmla="*/ 2 w 107"/>
                  <a:gd name="T11" fmla="*/ 38 h 64"/>
                </a:gdLst>
                <a:ahLst/>
                <a:cxnLst>
                  <a:cxn ang="0">
                    <a:pos x="T0" y="T1"/>
                  </a:cxn>
                  <a:cxn ang="0">
                    <a:pos x="T2" y="T3"/>
                  </a:cxn>
                  <a:cxn ang="0">
                    <a:pos x="T4" y="T5"/>
                  </a:cxn>
                  <a:cxn ang="0">
                    <a:pos x="T6" y="T7"/>
                  </a:cxn>
                  <a:cxn ang="0">
                    <a:pos x="T8" y="T9"/>
                  </a:cxn>
                  <a:cxn ang="0">
                    <a:pos x="T10" y="T11"/>
                  </a:cxn>
                </a:cxnLst>
                <a:rect l="0" t="0" r="r" b="b"/>
                <a:pathLst>
                  <a:path w="107" h="64">
                    <a:moveTo>
                      <a:pt x="2" y="38"/>
                    </a:moveTo>
                    <a:cubicBezTo>
                      <a:pt x="21" y="0"/>
                      <a:pt x="83" y="0"/>
                      <a:pt x="102" y="38"/>
                    </a:cubicBezTo>
                    <a:cubicBezTo>
                      <a:pt x="105" y="45"/>
                      <a:pt x="107" y="54"/>
                      <a:pt x="104" y="62"/>
                    </a:cubicBezTo>
                    <a:cubicBezTo>
                      <a:pt x="86" y="63"/>
                      <a:pt x="69" y="60"/>
                      <a:pt x="52" y="53"/>
                    </a:cubicBezTo>
                    <a:cubicBezTo>
                      <a:pt x="35" y="60"/>
                      <a:pt x="18" y="64"/>
                      <a:pt x="0" y="62"/>
                    </a:cubicBezTo>
                    <a:cubicBezTo>
                      <a:pt x="1" y="54"/>
                      <a:pt x="1" y="46"/>
                      <a:pt x="2" y="38"/>
                    </a:cubicBezTo>
                    <a:close/>
                  </a:path>
                </a:pathLst>
              </a:custGeom>
              <a:solidFill>
                <a:srgbClr val="5034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7" name="Freeform 355"/>
              <p:cNvSpPr>
                <a:spLocks/>
              </p:cNvSpPr>
              <p:nvPr/>
            </p:nvSpPr>
            <p:spPr bwMode="auto">
              <a:xfrm>
                <a:off x="4994285" y="3571887"/>
                <a:ext cx="158750" cy="55563"/>
              </a:xfrm>
              <a:custGeom>
                <a:avLst/>
                <a:gdLst>
                  <a:gd name="T0" fmla="*/ 2 w 71"/>
                  <a:gd name="T1" fmla="*/ 2 h 25"/>
                  <a:gd name="T2" fmla="*/ 69 w 71"/>
                  <a:gd name="T3" fmla="*/ 0 h 25"/>
                  <a:gd name="T4" fmla="*/ 71 w 71"/>
                  <a:gd name="T5" fmla="*/ 24 h 25"/>
                  <a:gd name="T6" fmla="*/ 0 w 71"/>
                  <a:gd name="T7" fmla="*/ 24 h 25"/>
                  <a:gd name="T8" fmla="*/ 2 w 71"/>
                  <a:gd name="T9" fmla="*/ 2 h 25"/>
                </a:gdLst>
                <a:ahLst/>
                <a:cxnLst>
                  <a:cxn ang="0">
                    <a:pos x="T0" y="T1"/>
                  </a:cxn>
                  <a:cxn ang="0">
                    <a:pos x="T2" y="T3"/>
                  </a:cxn>
                  <a:cxn ang="0">
                    <a:pos x="T4" y="T5"/>
                  </a:cxn>
                  <a:cxn ang="0">
                    <a:pos x="T6" y="T7"/>
                  </a:cxn>
                  <a:cxn ang="0">
                    <a:pos x="T8" y="T9"/>
                  </a:cxn>
                </a:cxnLst>
                <a:rect l="0" t="0" r="r" b="b"/>
                <a:pathLst>
                  <a:path w="71" h="25">
                    <a:moveTo>
                      <a:pt x="2" y="2"/>
                    </a:moveTo>
                    <a:cubicBezTo>
                      <a:pt x="24" y="9"/>
                      <a:pt x="48" y="9"/>
                      <a:pt x="69" y="0"/>
                    </a:cubicBezTo>
                    <a:cubicBezTo>
                      <a:pt x="69" y="8"/>
                      <a:pt x="70" y="16"/>
                      <a:pt x="71" y="24"/>
                    </a:cubicBezTo>
                    <a:cubicBezTo>
                      <a:pt x="47" y="25"/>
                      <a:pt x="23" y="25"/>
                      <a:pt x="0" y="24"/>
                    </a:cubicBezTo>
                    <a:cubicBezTo>
                      <a:pt x="0" y="17"/>
                      <a:pt x="1" y="9"/>
                      <a:pt x="2" y="2"/>
                    </a:cubicBezTo>
                    <a:close/>
                  </a:path>
                </a:pathLst>
              </a:custGeom>
              <a:solidFill>
                <a:srgbClr val="F0C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4" name="Freeform 362"/>
              <p:cNvSpPr>
                <a:spLocks/>
              </p:cNvSpPr>
              <p:nvPr/>
            </p:nvSpPr>
            <p:spPr bwMode="auto">
              <a:xfrm>
                <a:off x="4640272" y="3625862"/>
                <a:ext cx="960440" cy="958853"/>
              </a:xfrm>
              <a:custGeom>
                <a:avLst/>
                <a:gdLst>
                  <a:gd name="T0" fmla="*/ 89 w 429"/>
                  <a:gd name="T1" fmla="*/ 25 h 428"/>
                  <a:gd name="T2" fmla="*/ 158 w 429"/>
                  <a:gd name="T3" fmla="*/ 0 h 428"/>
                  <a:gd name="T4" fmla="*/ 229 w 429"/>
                  <a:gd name="T5" fmla="*/ 0 h 428"/>
                  <a:gd name="T6" fmla="*/ 232 w 429"/>
                  <a:gd name="T7" fmla="*/ 0 h 428"/>
                  <a:gd name="T8" fmla="*/ 139 w 429"/>
                  <a:gd name="T9" fmla="*/ 1 h 428"/>
                  <a:gd name="T10" fmla="*/ 207 w 429"/>
                  <a:gd name="T11" fmla="*/ 54 h 428"/>
                  <a:gd name="T12" fmla="*/ 248 w 429"/>
                  <a:gd name="T13" fmla="*/ 2 h 428"/>
                  <a:gd name="T14" fmla="*/ 282 w 429"/>
                  <a:gd name="T15" fmla="*/ 16 h 428"/>
                  <a:gd name="T16" fmla="*/ 352 w 429"/>
                  <a:gd name="T17" fmla="*/ 96 h 428"/>
                  <a:gd name="T18" fmla="*/ 403 w 429"/>
                  <a:gd name="T19" fmla="*/ 428 h 428"/>
                  <a:gd name="T20" fmla="*/ 351 w 429"/>
                  <a:gd name="T21" fmla="*/ 422 h 428"/>
                  <a:gd name="T22" fmla="*/ 336 w 429"/>
                  <a:gd name="T23" fmla="*/ 217 h 428"/>
                  <a:gd name="T24" fmla="*/ 315 w 429"/>
                  <a:gd name="T25" fmla="*/ 165 h 428"/>
                  <a:gd name="T26" fmla="*/ 310 w 429"/>
                  <a:gd name="T27" fmla="*/ 165 h 428"/>
                  <a:gd name="T28" fmla="*/ 310 w 429"/>
                  <a:gd name="T29" fmla="*/ 227 h 428"/>
                  <a:gd name="T30" fmla="*/ 307 w 429"/>
                  <a:gd name="T31" fmla="*/ 379 h 428"/>
                  <a:gd name="T32" fmla="*/ 304 w 429"/>
                  <a:gd name="T33" fmla="*/ 416 h 428"/>
                  <a:gd name="T34" fmla="*/ 231 w 429"/>
                  <a:gd name="T35" fmla="*/ 414 h 428"/>
                  <a:gd name="T36" fmla="*/ 201 w 429"/>
                  <a:gd name="T37" fmla="*/ 419 h 428"/>
                  <a:gd name="T38" fmla="*/ 187 w 429"/>
                  <a:gd name="T39" fmla="*/ 267 h 428"/>
                  <a:gd name="T40" fmla="*/ 178 w 429"/>
                  <a:gd name="T41" fmla="*/ 244 h 428"/>
                  <a:gd name="T42" fmla="*/ 158 w 429"/>
                  <a:gd name="T43" fmla="*/ 244 h 428"/>
                  <a:gd name="T44" fmla="*/ 255 w 429"/>
                  <a:gd name="T45" fmla="*/ 194 h 428"/>
                  <a:gd name="T46" fmla="*/ 261 w 429"/>
                  <a:gd name="T47" fmla="*/ 169 h 428"/>
                  <a:gd name="T48" fmla="*/ 239 w 429"/>
                  <a:gd name="T49" fmla="*/ 157 h 428"/>
                  <a:gd name="T50" fmla="*/ 71 w 429"/>
                  <a:gd name="T51" fmla="*/ 195 h 428"/>
                  <a:gd name="T52" fmla="*/ 71 w 429"/>
                  <a:gd name="T53" fmla="*/ 165 h 428"/>
                  <a:gd name="T54" fmla="*/ 58 w 429"/>
                  <a:gd name="T55" fmla="*/ 192 h 428"/>
                  <a:gd name="T56" fmla="*/ 0 w 429"/>
                  <a:gd name="T57" fmla="*/ 164 h 428"/>
                  <a:gd name="T58" fmla="*/ 2 w 429"/>
                  <a:gd name="T59" fmla="*/ 157 h 428"/>
                  <a:gd name="T60" fmla="*/ 89 w 429"/>
                  <a:gd name="T61" fmla="*/ 2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9" h="428">
                    <a:moveTo>
                      <a:pt x="89" y="25"/>
                    </a:moveTo>
                    <a:cubicBezTo>
                      <a:pt x="106" y="5"/>
                      <a:pt x="133" y="0"/>
                      <a:pt x="158" y="0"/>
                    </a:cubicBezTo>
                    <a:cubicBezTo>
                      <a:pt x="181" y="1"/>
                      <a:pt x="205" y="1"/>
                      <a:pt x="229" y="0"/>
                    </a:cubicBezTo>
                    <a:cubicBezTo>
                      <a:pt x="232" y="0"/>
                      <a:pt x="232" y="0"/>
                      <a:pt x="232" y="0"/>
                    </a:cubicBezTo>
                    <a:cubicBezTo>
                      <a:pt x="201" y="4"/>
                      <a:pt x="170" y="0"/>
                      <a:pt x="139" y="1"/>
                    </a:cubicBezTo>
                    <a:cubicBezTo>
                      <a:pt x="139" y="35"/>
                      <a:pt x="173" y="65"/>
                      <a:pt x="207" y="54"/>
                    </a:cubicBezTo>
                    <a:cubicBezTo>
                      <a:pt x="231" y="48"/>
                      <a:pt x="243" y="24"/>
                      <a:pt x="248" y="2"/>
                    </a:cubicBezTo>
                    <a:cubicBezTo>
                      <a:pt x="260" y="5"/>
                      <a:pt x="272" y="8"/>
                      <a:pt x="282" y="16"/>
                    </a:cubicBezTo>
                    <a:cubicBezTo>
                      <a:pt x="309" y="40"/>
                      <a:pt x="334" y="66"/>
                      <a:pt x="352" y="96"/>
                    </a:cubicBezTo>
                    <a:cubicBezTo>
                      <a:pt x="412" y="195"/>
                      <a:pt x="429" y="316"/>
                      <a:pt x="403" y="428"/>
                    </a:cubicBezTo>
                    <a:cubicBezTo>
                      <a:pt x="386" y="427"/>
                      <a:pt x="368" y="425"/>
                      <a:pt x="351" y="422"/>
                    </a:cubicBezTo>
                    <a:cubicBezTo>
                      <a:pt x="355" y="354"/>
                      <a:pt x="359" y="283"/>
                      <a:pt x="336" y="217"/>
                    </a:cubicBezTo>
                    <a:cubicBezTo>
                      <a:pt x="331" y="199"/>
                      <a:pt x="321" y="183"/>
                      <a:pt x="315" y="165"/>
                    </a:cubicBezTo>
                    <a:cubicBezTo>
                      <a:pt x="314" y="165"/>
                      <a:pt x="312" y="165"/>
                      <a:pt x="310" y="165"/>
                    </a:cubicBezTo>
                    <a:cubicBezTo>
                      <a:pt x="312" y="186"/>
                      <a:pt x="311" y="207"/>
                      <a:pt x="310" y="227"/>
                    </a:cubicBezTo>
                    <a:cubicBezTo>
                      <a:pt x="309" y="278"/>
                      <a:pt x="308" y="328"/>
                      <a:pt x="307" y="379"/>
                    </a:cubicBezTo>
                    <a:cubicBezTo>
                      <a:pt x="306" y="391"/>
                      <a:pt x="307" y="404"/>
                      <a:pt x="304" y="416"/>
                    </a:cubicBezTo>
                    <a:cubicBezTo>
                      <a:pt x="280" y="413"/>
                      <a:pt x="255" y="414"/>
                      <a:pt x="231" y="414"/>
                    </a:cubicBezTo>
                    <a:cubicBezTo>
                      <a:pt x="221" y="414"/>
                      <a:pt x="211" y="415"/>
                      <a:pt x="201" y="419"/>
                    </a:cubicBezTo>
                    <a:cubicBezTo>
                      <a:pt x="197" y="368"/>
                      <a:pt x="191" y="318"/>
                      <a:pt x="187" y="267"/>
                    </a:cubicBezTo>
                    <a:cubicBezTo>
                      <a:pt x="185" y="259"/>
                      <a:pt x="187" y="248"/>
                      <a:pt x="178" y="244"/>
                    </a:cubicBezTo>
                    <a:cubicBezTo>
                      <a:pt x="172" y="242"/>
                      <a:pt x="165" y="243"/>
                      <a:pt x="158" y="244"/>
                    </a:cubicBezTo>
                    <a:cubicBezTo>
                      <a:pt x="192" y="231"/>
                      <a:pt x="226" y="218"/>
                      <a:pt x="255" y="194"/>
                    </a:cubicBezTo>
                    <a:cubicBezTo>
                      <a:pt x="261" y="188"/>
                      <a:pt x="266" y="178"/>
                      <a:pt x="261" y="169"/>
                    </a:cubicBezTo>
                    <a:cubicBezTo>
                      <a:pt x="258" y="160"/>
                      <a:pt x="248" y="157"/>
                      <a:pt x="239" y="157"/>
                    </a:cubicBezTo>
                    <a:cubicBezTo>
                      <a:pt x="188" y="183"/>
                      <a:pt x="130" y="210"/>
                      <a:pt x="71" y="195"/>
                    </a:cubicBezTo>
                    <a:cubicBezTo>
                      <a:pt x="71" y="185"/>
                      <a:pt x="71" y="175"/>
                      <a:pt x="71" y="165"/>
                    </a:cubicBezTo>
                    <a:cubicBezTo>
                      <a:pt x="66" y="174"/>
                      <a:pt x="62" y="183"/>
                      <a:pt x="58" y="192"/>
                    </a:cubicBezTo>
                    <a:cubicBezTo>
                      <a:pt x="37" y="185"/>
                      <a:pt x="18" y="176"/>
                      <a:pt x="0" y="164"/>
                    </a:cubicBezTo>
                    <a:cubicBezTo>
                      <a:pt x="1" y="163"/>
                      <a:pt x="2" y="159"/>
                      <a:pt x="2" y="157"/>
                    </a:cubicBezTo>
                    <a:cubicBezTo>
                      <a:pt x="19" y="107"/>
                      <a:pt x="50" y="61"/>
                      <a:pt x="89" y="25"/>
                    </a:cubicBezTo>
                    <a:close/>
                  </a:path>
                </a:pathLst>
              </a:custGeom>
              <a:solidFill>
                <a:srgbClr val="32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7" name="Freeform 365"/>
              <p:cNvSpPr>
                <a:spLocks/>
              </p:cNvSpPr>
              <p:nvPr/>
            </p:nvSpPr>
            <p:spPr bwMode="auto">
              <a:xfrm>
                <a:off x="4951423" y="3622687"/>
                <a:ext cx="242888" cy="149226"/>
              </a:xfrm>
              <a:custGeom>
                <a:avLst/>
                <a:gdLst>
                  <a:gd name="T0" fmla="*/ 93 w 109"/>
                  <a:gd name="T1" fmla="*/ 1 h 66"/>
                  <a:gd name="T2" fmla="*/ 109 w 109"/>
                  <a:gd name="T3" fmla="*/ 1 h 66"/>
                  <a:gd name="T4" fmla="*/ 109 w 109"/>
                  <a:gd name="T5" fmla="*/ 3 h 66"/>
                  <a:gd name="T6" fmla="*/ 68 w 109"/>
                  <a:gd name="T7" fmla="*/ 55 h 66"/>
                  <a:gd name="T8" fmla="*/ 0 w 109"/>
                  <a:gd name="T9" fmla="*/ 2 h 66"/>
                  <a:gd name="T10" fmla="*/ 93 w 109"/>
                  <a:gd name="T11" fmla="*/ 1 h 66"/>
                </a:gdLst>
                <a:ahLst/>
                <a:cxnLst>
                  <a:cxn ang="0">
                    <a:pos x="T0" y="T1"/>
                  </a:cxn>
                  <a:cxn ang="0">
                    <a:pos x="T2" y="T3"/>
                  </a:cxn>
                  <a:cxn ang="0">
                    <a:pos x="T4" y="T5"/>
                  </a:cxn>
                  <a:cxn ang="0">
                    <a:pos x="T6" y="T7"/>
                  </a:cxn>
                  <a:cxn ang="0">
                    <a:pos x="T8" y="T9"/>
                  </a:cxn>
                  <a:cxn ang="0">
                    <a:pos x="T10" y="T11"/>
                  </a:cxn>
                </a:cxnLst>
                <a:rect l="0" t="0" r="r" b="b"/>
                <a:pathLst>
                  <a:path w="109" h="66">
                    <a:moveTo>
                      <a:pt x="93" y="1"/>
                    </a:moveTo>
                    <a:cubicBezTo>
                      <a:pt x="99" y="0"/>
                      <a:pt x="104" y="0"/>
                      <a:pt x="109" y="1"/>
                    </a:cubicBezTo>
                    <a:cubicBezTo>
                      <a:pt x="109" y="3"/>
                      <a:pt x="109" y="3"/>
                      <a:pt x="109" y="3"/>
                    </a:cubicBezTo>
                    <a:cubicBezTo>
                      <a:pt x="104" y="25"/>
                      <a:pt x="92" y="49"/>
                      <a:pt x="68" y="55"/>
                    </a:cubicBezTo>
                    <a:cubicBezTo>
                      <a:pt x="34" y="66"/>
                      <a:pt x="0" y="36"/>
                      <a:pt x="0" y="2"/>
                    </a:cubicBezTo>
                    <a:cubicBezTo>
                      <a:pt x="31" y="1"/>
                      <a:pt x="62" y="5"/>
                      <a:pt x="93" y="1"/>
                    </a:cubicBezTo>
                    <a:close/>
                  </a:path>
                </a:pathLst>
              </a:custGeom>
              <a:solidFill>
                <a:srgbClr val="F1C3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0" name="Freeform 388"/>
              <p:cNvSpPr>
                <a:spLocks/>
              </p:cNvSpPr>
              <p:nvPr/>
            </p:nvSpPr>
            <p:spPr bwMode="auto">
              <a:xfrm>
                <a:off x="4606934" y="4140214"/>
                <a:ext cx="122238" cy="449264"/>
              </a:xfrm>
              <a:custGeom>
                <a:avLst/>
                <a:gdLst>
                  <a:gd name="T0" fmla="*/ 16 w 55"/>
                  <a:gd name="T1" fmla="*/ 0 h 200"/>
                  <a:gd name="T2" fmla="*/ 55 w 55"/>
                  <a:gd name="T3" fmla="*/ 14 h 200"/>
                  <a:gd name="T4" fmla="*/ 54 w 55"/>
                  <a:gd name="T5" fmla="*/ 192 h 200"/>
                  <a:gd name="T6" fmla="*/ 7 w 55"/>
                  <a:gd name="T7" fmla="*/ 200 h 200"/>
                  <a:gd name="T8" fmla="*/ 0 w 55"/>
                  <a:gd name="T9" fmla="*/ 133 h 200"/>
                  <a:gd name="T10" fmla="*/ 16 w 55"/>
                  <a:gd name="T11" fmla="*/ 0 h 200"/>
                </a:gdLst>
                <a:ahLst/>
                <a:cxnLst>
                  <a:cxn ang="0">
                    <a:pos x="T0" y="T1"/>
                  </a:cxn>
                  <a:cxn ang="0">
                    <a:pos x="T2" y="T3"/>
                  </a:cxn>
                  <a:cxn ang="0">
                    <a:pos x="T4" y="T5"/>
                  </a:cxn>
                  <a:cxn ang="0">
                    <a:pos x="T6" y="T7"/>
                  </a:cxn>
                  <a:cxn ang="0">
                    <a:pos x="T8" y="T9"/>
                  </a:cxn>
                  <a:cxn ang="0">
                    <a:pos x="T10" y="T11"/>
                  </a:cxn>
                </a:cxnLst>
                <a:rect l="0" t="0" r="r" b="b"/>
                <a:pathLst>
                  <a:path w="55" h="200">
                    <a:moveTo>
                      <a:pt x="16" y="0"/>
                    </a:moveTo>
                    <a:cubicBezTo>
                      <a:pt x="29" y="5"/>
                      <a:pt x="42" y="11"/>
                      <a:pt x="55" y="14"/>
                    </a:cubicBezTo>
                    <a:cubicBezTo>
                      <a:pt x="45" y="73"/>
                      <a:pt x="47" y="133"/>
                      <a:pt x="54" y="192"/>
                    </a:cubicBezTo>
                    <a:cubicBezTo>
                      <a:pt x="38" y="195"/>
                      <a:pt x="23" y="198"/>
                      <a:pt x="7" y="200"/>
                    </a:cubicBezTo>
                    <a:cubicBezTo>
                      <a:pt x="4" y="178"/>
                      <a:pt x="0" y="156"/>
                      <a:pt x="0" y="133"/>
                    </a:cubicBezTo>
                    <a:cubicBezTo>
                      <a:pt x="0" y="88"/>
                      <a:pt x="7" y="44"/>
                      <a:pt x="16" y="0"/>
                    </a:cubicBezTo>
                    <a:close/>
                  </a:path>
                </a:pathLst>
              </a:custGeom>
              <a:solidFill>
                <a:srgbClr val="31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7" name="Freeform 395"/>
              <p:cNvSpPr>
                <a:spLocks/>
              </p:cNvSpPr>
              <p:nvPr/>
            </p:nvSpPr>
            <p:spPr bwMode="auto">
              <a:xfrm>
                <a:off x="4740285" y="4373577"/>
                <a:ext cx="79375" cy="55563"/>
              </a:xfrm>
              <a:custGeom>
                <a:avLst/>
                <a:gdLst>
                  <a:gd name="T0" fmla="*/ 0 w 35"/>
                  <a:gd name="T1" fmla="*/ 25 h 25"/>
                  <a:gd name="T2" fmla="*/ 14 w 35"/>
                  <a:gd name="T3" fmla="*/ 0 h 25"/>
                  <a:gd name="T4" fmla="*/ 35 w 35"/>
                  <a:gd name="T5" fmla="*/ 20 h 25"/>
                  <a:gd name="T6" fmla="*/ 0 w 35"/>
                  <a:gd name="T7" fmla="*/ 25 h 25"/>
                </a:gdLst>
                <a:ahLst/>
                <a:cxnLst>
                  <a:cxn ang="0">
                    <a:pos x="T0" y="T1"/>
                  </a:cxn>
                  <a:cxn ang="0">
                    <a:pos x="T2" y="T3"/>
                  </a:cxn>
                  <a:cxn ang="0">
                    <a:pos x="T4" y="T5"/>
                  </a:cxn>
                  <a:cxn ang="0">
                    <a:pos x="T6" y="T7"/>
                  </a:cxn>
                </a:cxnLst>
                <a:rect l="0" t="0" r="r" b="b"/>
                <a:pathLst>
                  <a:path w="35" h="25">
                    <a:moveTo>
                      <a:pt x="0" y="25"/>
                    </a:moveTo>
                    <a:cubicBezTo>
                      <a:pt x="3" y="15"/>
                      <a:pt x="8" y="7"/>
                      <a:pt x="14" y="0"/>
                    </a:cubicBezTo>
                    <a:cubicBezTo>
                      <a:pt x="22" y="5"/>
                      <a:pt x="29" y="12"/>
                      <a:pt x="35" y="20"/>
                    </a:cubicBezTo>
                    <a:cubicBezTo>
                      <a:pt x="23" y="22"/>
                      <a:pt x="12" y="23"/>
                      <a:pt x="0" y="25"/>
                    </a:cubicBezTo>
                    <a:close/>
                  </a:path>
                </a:pathLst>
              </a:custGeom>
              <a:solidFill>
                <a:srgbClr val="CCD1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4" name="Freeform 402"/>
              <p:cNvSpPr>
                <a:spLocks/>
              </p:cNvSpPr>
              <p:nvPr/>
            </p:nvSpPr>
            <p:spPr bwMode="auto">
              <a:xfrm>
                <a:off x="4622809" y="4570428"/>
                <a:ext cx="111125" cy="68263"/>
              </a:xfrm>
              <a:custGeom>
                <a:avLst/>
                <a:gdLst>
                  <a:gd name="T0" fmla="*/ 0 w 50"/>
                  <a:gd name="T1" fmla="*/ 8 h 30"/>
                  <a:gd name="T2" fmla="*/ 47 w 50"/>
                  <a:gd name="T3" fmla="*/ 0 h 30"/>
                  <a:gd name="T4" fmla="*/ 50 w 50"/>
                  <a:gd name="T5" fmla="*/ 16 h 30"/>
                  <a:gd name="T6" fmla="*/ 23 w 50"/>
                  <a:gd name="T7" fmla="*/ 30 h 30"/>
                  <a:gd name="T8" fmla="*/ 3 w 50"/>
                  <a:gd name="T9" fmla="*/ 24 h 30"/>
                  <a:gd name="T10" fmla="*/ 0 w 50"/>
                  <a:gd name="T11" fmla="*/ 8 h 30"/>
                </a:gdLst>
                <a:ahLst/>
                <a:cxnLst>
                  <a:cxn ang="0">
                    <a:pos x="T0" y="T1"/>
                  </a:cxn>
                  <a:cxn ang="0">
                    <a:pos x="T2" y="T3"/>
                  </a:cxn>
                  <a:cxn ang="0">
                    <a:pos x="T4" y="T5"/>
                  </a:cxn>
                  <a:cxn ang="0">
                    <a:pos x="T6" y="T7"/>
                  </a:cxn>
                  <a:cxn ang="0">
                    <a:pos x="T8" y="T9"/>
                  </a:cxn>
                  <a:cxn ang="0">
                    <a:pos x="T10" y="T11"/>
                  </a:cxn>
                </a:cxnLst>
                <a:rect l="0" t="0" r="r" b="b"/>
                <a:pathLst>
                  <a:path w="50" h="30">
                    <a:moveTo>
                      <a:pt x="0" y="8"/>
                    </a:moveTo>
                    <a:cubicBezTo>
                      <a:pt x="16" y="6"/>
                      <a:pt x="31" y="3"/>
                      <a:pt x="47" y="0"/>
                    </a:cubicBezTo>
                    <a:cubicBezTo>
                      <a:pt x="48" y="6"/>
                      <a:pt x="49" y="11"/>
                      <a:pt x="50" y="16"/>
                    </a:cubicBezTo>
                    <a:cubicBezTo>
                      <a:pt x="41" y="21"/>
                      <a:pt x="33" y="27"/>
                      <a:pt x="23" y="30"/>
                    </a:cubicBezTo>
                    <a:cubicBezTo>
                      <a:pt x="16" y="29"/>
                      <a:pt x="9" y="26"/>
                      <a:pt x="3" y="24"/>
                    </a:cubicBezTo>
                    <a:cubicBezTo>
                      <a:pt x="2" y="19"/>
                      <a:pt x="1" y="14"/>
                      <a:pt x="0" y="8"/>
                    </a:cubicBezTo>
                    <a:close/>
                  </a:path>
                </a:pathLst>
              </a:custGeom>
              <a:solidFill>
                <a:srgbClr val="E9C7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5" name="Freeform 403"/>
              <p:cNvSpPr>
                <a:spLocks/>
              </p:cNvSpPr>
              <p:nvPr/>
            </p:nvSpPr>
            <p:spPr bwMode="auto">
              <a:xfrm>
                <a:off x="4837122" y="4551378"/>
                <a:ext cx="482601" cy="1160467"/>
              </a:xfrm>
              <a:custGeom>
                <a:avLst/>
                <a:gdLst>
                  <a:gd name="T0" fmla="*/ 216 w 216"/>
                  <a:gd name="T1" fmla="*/ 3 h 518"/>
                  <a:gd name="T2" fmla="*/ 143 w 216"/>
                  <a:gd name="T3" fmla="*/ 1 h 518"/>
                  <a:gd name="T4" fmla="*/ 113 w 216"/>
                  <a:gd name="T5" fmla="*/ 6 h 518"/>
                  <a:gd name="T6" fmla="*/ 91 w 216"/>
                  <a:gd name="T7" fmla="*/ 14 h 518"/>
                  <a:gd name="T8" fmla="*/ 0 w 216"/>
                  <a:gd name="T9" fmla="*/ 22 h 518"/>
                  <a:gd name="T10" fmla="*/ 15 w 216"/>
                  <a:gd name="T11" fmla="*/ 515 h 518"/>
                  <a:gd name="T12" fmla="*/ 81 w 216"/>
                  <a:gd name="T13" fmla="*/ 516 h 518"/>
                  <a:gd name="T14" fmla="*/ 84 w 216"/>
                  <a:gd name="T15" fmla="*/ 410 h 518"/>
                  <a:gd name="T16" fmla="*/ 97 w 216"/>
                  <a:gd name="T17" fmla="*/ 67 h 518"/>
                  <a:gd name="T18" fmla="*/ 113 w 216"/>
                  <a:gd name="T19" fmla="*/ 67 h 518"/>
                  <a:gd name="T20" fmla="*/ 120 w 216"/>
                  <a:gd name="T21" fmla="*/ 517 h 518"/>
                  <a:gd name="T22" fmla="*/ 123 w 216"/>
                  <a:gd name="T23" fmla="*/ 517 h 518"/>
                  <a:gd name="T24" fmla="*/ 188 w 216"/>
                  <a:gd name="T25" fmla="*/ 518 h 518"/>
                  <a:gd name="T26" fmla="*/ 199 w 216"/>
                  <a:gd name="T27" fmla="*/ 298 h 518"/>
                  <a:gd name="T28" fmla="*/ 202 w 216"/>
                  <a:gd name="T29" fmla="*/ 232 h 518"/>
                  <a:gd name="T30" fmla="*/ 208 w 216"/>
                  <a:gd name="T31" fmla="*/ 119 h 518"/>
                  <a:gd name="T32" fmla="*/ 200 w 216"/>
                  <a:gd name="T33" fmla="*/ 128 h 518"/>
                  <a:gd name="T34" fmla="*/ 173 w 216"/>
                  <a:gd name="T35" fmla="*/ 101 h 518"/>
                  <a:gd name="T36" fmla="*/ 211 w 216"/>
                  <a:gd name="T37" fmla="*/ 62 h 518"/>
                  <a:gd name="T38" fmla="*/ 216 w 216"/>
                  <a:gd name="T39" fmla="*/ 3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518">
                    <a:moveTo>
                      <a:pt x="216" y="3"/>
                    </a:moveTo>
                    <a:cubicBezTo>
                      <a:pt x="192" y="0"/>
                      <a:pt x="167" y="1"/>
                      <a:pt x="143" y="1"/>
                    </a:cubicBezTo>
                    <a:cubicBezTo>
                      <a:pt x="133" y="1"/>
                      <a:pt x="123" y="2"/>
                      <a:pt x="113" y="6"/>
                    </a:cubicBezTo>
                    <a:cubicBezTo>
                      <a:pt x="106" y="10"/>
                      <a:pt x="99" y="13"/>
                      <a:pt x="91" y="14"/>
                    </a:cubicBezTo>
                    <a:cubicBezTo>
                      <a:pt x="61" y="16"/>
                      <a:pt x="30" y="20"/>
                      <a:pt x="0" y="22"/>
                    </a:cubicBezTo>
                    <a:cubicBezTo>
                      <a:pt x="4" y="187"/>
                      <a:pt x="10" y="351"/>
                      <a:pt x="15" y="515"/>
                    </a:cubicBezTo>
                    <a:cubicBezTo>
                      <a:pt x="37" y="515"/>
                      <a:pt x="59" y="516"/>
                      <a:pt x="81" y="516"/>
                    </a:cubicBezTo>
                    <a:cubicBezTo>
                      <a:pt x="80" y="481"/>
                      <a:pt x="84" y="445"/>
                      <a:pt x="84" y="410"/>
                    </a:cubicBezTo>
                    <a:cubicBezTo>
                      <a:pt x="88" y="296"/>
                      <a:pt x="93" y="181"/>
                      <a:pt x="97" y="67"/>
                    </a:cubicBezTo>
                    <a:cubicBezTo>
                      <a:pt x="103" y="67"/>
                      <a:pt x="108" y="67"/>
                      <a:pt x="113" y="67"/>
                    </a:cubicBezTo>
                    <a:cubicBezTo>
                      <a:pt x="116" y="217"/>
                      <a:pt x="117" y="367"/>
                      <a:pt x="120" y="517"/>
                    </a:cubicBezTo>
                    <a:cubicBezTo>
                      <a:pt x="123" y="517"/>
                      <a:pt x="123" y="517"/>
                      <a:pt x="123" y="517"/>
                    </a:cubicBezTo>
                    <a:cubicBezTo>
                      <a:pt x="145" y="516"/>
                      <a:pt x="167" y="517"/>
                      <a:pt x="188" y="518"/>
                    </a:cubicBezTo>
                    <a:cubicBezTo>
                      <a:pt x="192" y="444"/>
                      <a:pt x="196" y="371"/>
                      <a:pt x="199" y="298"/>
                    </a:cubicBezTo>
                    <a:cubicBezTo>
                      <a:pt x="200" y="276"/>
                      <a:pt x="202" y="254"/>
                      <a:pt x="202" y="232"/>
                    </a:cubicBezTo>
                    <a:cubicBezTo>
                      <a:pt x="205" y="195"/>
                      <a:pt x="206" y="157"/>
                      <a:pt x="208" y="119"/>
                    </a:cubicBezTo>
                    <a:cubicBezTo>
                      <a:pt x="206" y="122"/>
                      <a:pt x="202" y="126"/>
                      <a:pt x="200" y="128"/>
                    </a:cubicBezTo>
                    <a:cubicBezTo>
                      <a:pt x="191" y="119"/>
                      <a:pt x="182" y="110"/>
                      <a:pt x="173" y="101"/>
                    </a:cubicBezTo>
                    <a:cubicBezTo>
                      <a:pt x="186" y="88"/>
                      <a:pt x="198" y="75"/>
                      <a:pt x="211" y="62"/>
                    </a:cubicBezTo>
                    <a:cubicBezTo>
                      <a:pt x="212" y="43"/>
                      <a:pt x="211" y="22"/>
                      <a:pt x="216" y="3"/>
                    </a:cubicBezTo>
                    <a:close/>
                  </a:path>
                </a:pathLst>
              </a:custGeom>
              <a:solidFill>
                <a:srgbClr val="1968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6" name="Freeform 404"/>
              <p:cNvSpPr>
                <a:spLocks/>
              </p:cNvSpPr>
              <p:nvPr/>
            </p:nvSpPr>
            <p:spPr bwMode="auto">
              <a:xfrm>
                <a:off x="5400686" y="4570428"/>
                <a:ext cx="141288" cy="68263"/>
              </a:xfrm>
              <a:custGeom>
                <a:avLst/>
                <a:gdLst>
                  <a:gd name="T0" fmla="*/ 11 w 63"/>
                  <a:gd name="T1" fmla="*/ 0 h 30"/>
                  <a:gd name="T2" fmla="*/ 63 w 63"/>
                  <a:gd name="T3" fmla="*/ 6 h 30"/>
                  <a:gd name="T4" fmla="*/ 60 w 63"/>
                  <a:gd name="T5" fmla="*/ 20 h 30"/>
                  <a:gd name="T6" fmla="*/ 51 w 63"/>
                  <a:gd name="T7" fmla="*/ 26 h 30"/>
                  <a:gd name="T8" fmla="*/ 42 w 63"/>
                  <a:gd name="T9" fmla="*/ 30 h 30"/>
                  <a:gd name="T10" fmla="*/ 17 w 63"/>
                  <a:gd name="T11" fmla="*/ 20 h 30"/>
                  <a:gd name="T12" fmla="*/ 16 w 63"/>
                  <a:gd name="T13" fmla="*/ 20 h 30"/>
                  <a:gd name="T14" fmla="*/ 10 w 63"/>
                  <a:gd name="T15" fmla="*/ 30 h 30"/>
                  <a:gd name="T16" fmla="*/ 0 w 63"/>
                  <a:gd name="T17" fmla="*/ 22 h 30"/>
                  <a:gd name="T18" fmla="*/ 11 w 63"/>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0">
                    <a:moveTo>
                      <a:pt x="11" y="0"/>
                    </a:moveTo>
                    <a:cubicBezTo>
                      <a:pt x="28" y="3"/>
                      <a:pt x="46" y="5"/>
                      <a:pt x="63" y="6"/>
                    </a:cubicBezTo>
                    <a:cubicBezTo>
                      <a:pt x="62" y="11"/>
                      <a:pt x="61" y="15"/>
                      <a:pt x="60" y="20"/>
                    </a:cubicBezTo>
                    <a:cubicBezTo>
                      <a:pt x="58" y="22"/>
                      <a:pt x="53" y="24"/>
                      <a:pt x="51" y="26"/>
                    </a:cubicBezTo>
                    <a:cubicBezTo>
                      <a:pt x="48" y="27"/>
                      <a:pt x="44" y="29"/>
                      <a:pt x="42" y="30"/>
                    </a:cubicBezTo>
                    <a:cubicBezTo>
                      <a:pt x="34" y="27"/>
                      <a:pt x="25" y="24"/>
                      <a:pt x="17" y="20"/>
                    </a:cubicBezTo>
                    <a:cubicBezTo>
                      <a:pt x="16" y="20"/>
                      <a:pt x="16" y="20"/>
                      <a:pt x="16" y="20"/>
                    </a:cubicBezTo>
                    <a:cubicBezTo>
                      <a:pt x="14" y="23"/>
                      <a:pt x="12" y="26"/>
                      <a:pt x="10" y="30"/>
                    </a:cubicBezTo>
                    <a:cubicBezTo>
                      <a:pt x="6" y="27"/>
                      <a:pt x="3" y="25"/>
                      <a:pt x="0" y="22"/>
                    </a:cubicBezTo>
                    <a:cubicBezTo>
                      <a:pt x="4" y="15"/>
                      <a:pt x="9" y="8"/>
                      <a:pt x="11" y="0"/>
                    </a:cubicBezTo>
                    <a:close/>
                  </a:path>
                </a:pathLst>
              </a:custGeom>
              <a:solidFill>
                <a:srgbClr val="E8C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0" name="Freeform 408"/>
              <p:cNvSpPr>
                <a:spLocks/>
              </p:cNvSpPr>
              <p:nvPr/>
            </p:nvSpPr>
            <p:spPr bwMode="auto">
              <a:xfrm>
                <a:off x="5427674" y="4616466"/>
                <a:ext cx="66675" cy="61913"/>
              </a:xfrm>
              <a:custGeom>
                <a:avLst/>
                <a:gdLst>
                  <a:gd name="T0" fmla="*/ 5 w 30"/>
                  <a:gd name="T1" fmla="*/ 0 h 28"/>
                  <a:gd name="T2" fmla="*/ 30 w 30"/>
                  <a:gd name="T3" fmla="*/ 10 h 28"/>
                  <a:gd name="T4" fmla="*/ 24 w 30"/>
                  <a:gd name="T5" fmla="*/ 28 h 28"/>
                  <a:gd name="T6" fmla="*/ 0 w 30"/>
                  <a:gd name="T7" fmla="*/ 19 h 28"/>
                  <a:gd name="T8" fmla="*/ 5 w 30"/>
                  <a:gd name="T9" fmla="*/ 0 h 28"/>
                </a:gdLst>
                <a:ahLst/>
                <a:cxnLst>
                  <a:cxn ang="0">
                    <a:pos x="T0" y="T1"/>
                  </a:cxn>
                  <a:cxn ang="0">
                    <a:pos x="T2" y="T3"/>
                  </a:cxn>
                  <a:cxn ang="0">
                    <a:pos x="T4" y="T5"/>
                  </a:cxn>
                  <a:cxn ang="0">
                    <a:pos x="T6" y="T7"/>
                  </a:cxn>
                  <a:cxn ang="0">
                    <a:pos x="T8" y="T9"/>
                  </a:cxn>
                </a:cxnLst>
                <a:rect l="0" t="0" r="r" b="b"/>
                <a:pathLst>
                  <a:path w="30" h="28">
                    <a:moveTo>
                      <a:pt x="5" y="0"/>
                    </a:moveTo>
                    <a:cubicBezTo>
                      <a:pt x="13" y="4"/>
                      <a:pt x="22" y="7"/>
                      <a:pt x="30" y="10"/>
                    </a:cubicBezTo>
                    <a:cubicBezTo>
                      <a:pt x="28" y="16"/>
                      <a:pt x="26" y="22"/>
                      <a:pt x="24" y="28"/>
                    </a:cubicBezTo>
                    <a:cubicBezTo>
                      <a:pt x="16" y="25"/>
                      <a:pt x="8" y="22"/>
                      <a:pt x="0" y="19"/>
                    </a:cubicBezTo>
                    <a:cubicBezTo>
                      <a:pt x="1" y="13"/>
                      <a:pt x="3" y="6"/>
                      <a:pt x="5" y="0"/>
                    </a:cubicBezTo>
                    <a:close/>
                  </a:path>
                </a:pathLst>
              </a:custGeom>
              <a:solidFill>
                <a:srgbClr val="FFEA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1" name="Freeform 409"/>
              <p:cNvSpPr>
                <a:spLocks/>
              </p:cNvSpPr>
              <p:nvPr/>
            </p:nvSpPr>
            <p:spPr bwMode="auto">
              <a:xfrm>
                <a:off x="5502286" y="4616466"/>
                <a:ext cx="33338" cy="49213"/>
              </a:xfrm>
              <a:custGeom>
                <a:avLst/>
                <a:gdLst>
                  <a:gd name="T0" fmla="*/ 6 w 15"/>
                  <a:gd name="T1" fmla="*/ 6 h 22"/>
                  <a:gd name="T2" fmla="*/ 15 w 15"/>
                  <a:gd name="T3" fmla="*/ 0 h 22"/>
                  <a:gd name="T4" fmla="*/ 15 w 15"/>
                  <a:gd name="T5" fmla="*/ 21 h 22"/>
                  <a:gd name="T6" fmla="*/ 0 w 15"/>
                  <a:gd name="T7" fmla="*/ 22 h 22"/>
                  <a:gd name="T8" fmla="*/ 6 w 15"/>
                  <a:gd name="T9" fmla="*/ 6 h 22"/>
                </a:gdLst>
                <a:ahLst/>
                <a:cxnLst>
                  <a:cxn ang="0">
                    <a:pos x="T0" y="T1"/>
                  </a:cxn>
                  <a:cxn ang="0">
                    <a:pos x="T2" y="T3"/>
                  </a:cxn>
                  <a:cxn ang="0">
                    <a:pos x="T4" y="T5"/>
                  </a:cxn>
                  <a:cxn ang="0">
                    <a:pos x="T6" y="T7"/>
                  </a:cxn>
                  <a:cxn ang="0">
                    <a:pos x="T8" y="T9"/>
                  </a:cxn>
                </a:cxnLst>
                <a:rect l="0" t="0" r="r" b="b"/>
                <a:pathLst>
                  <a:path w="15" h="22">
                    <a:moveTo>
                      <a:pt x="6" y="6"/>
                    </a:moveTo>
                    <a:cubicBezTo>
                      <a:pt x="8" y="4"/>
                      <a:pt x="13" y="2"/>
                      <a:pt x="15" y="0"/>
                    </a:cubicBezTo>
                    <a:cubicBezTo>
                      <a:pt x="15" y="7"/>
                      <a:pt x="15" y="14"/>
                      <a:pt x="15" y="21"/>
                    </a:cubicBezTo>
                    <a:cubicBezTo>
                      <a:pt x="11" y="22"/>
                      <a:pt x="4" y="22"/>
                      <a:pt x="0" y="22"/>
                    </a:cubicBezTo>
                    <a:cubicBezTo>
                      <a:pt x="2" y="16"/>
                      <a:pt x="4" y="11"/>
                      <a:pt x="6" y="6"/>
                    </a:cubicBezTo>
                    <a:close/>
                  </a:path>
                </a:pathLst>
              </a:custGeom>
              <a:solidFill>
                <a:srgbClr val="C0C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2" name="Freeform 410"/>
              <p:cNvSpPr>
                <a:spLocks/>
              </p:cNvSpPr>
              <p:nvPr/>
            </p:nvSpPr>
            <p:spPr bwMode="auto">
              <a:xfrm>
                <a:off x="5360999" y="4624403"/>
                <a:ext cx="61913" cy="74613"/>
              </a:xfrm>
              <a:custGeom>
                <a:avLst/>
                <a:gdLst>
                  <a:gd name="T0" fmla="*/ 0 w 28"/>
                  <a:gd name="T1" fmla="*/ 13 h 33"/>
                  <a:gd name="T2" fmla="*/ 16 w 28"/>
                  <a:gd name="T3" fmla="*/ 0 h 33"/>
                  <a:gd name="T4" fmla="*/ 28 w 28"/>
                  <a:gd name="T5" fmla="*/ 12 h 33"/>
                  <a:gd name="T6" fmla="*/ 25 w 28"/>
                  <a:gd name="T7" fmla="*/ 21 h 33"/>
                  <a:gd name="T8" fmla="*/ 23 w 28"/>
                  <a:gd name="T9" fmla="*/ 26 h 33"/>
                  <a:gd name="T10" fmla="*/ 19 w 28"/>
                  <a:gd name="T11" fmla="*/ 33 h 33"/>
                  <a:gd name="T12" fmla="*/ 0 w 28"/>
                  <a:gd name="T13" fmla="*/ 13 h 33"/>
                </a:gdLst>
                <a:ahLst/>
                <a:cxnLst>
                  <a:cxn ang="0">
                    <a:pos x="T0" y="T1"/>
                  </a:cxn>
                  <a:cxn ang="0">
                    <a:pos x="T2" y="T3"/>
                  </a:cxn>
                  <a:cxn ang="0">
                    <a:pos x="T4" y="T5"/>
                  </a:cxn>
                  <a:cxn ang="0">
                    <a:pos x="T6" y="T7"/>
                  </a:cxn>
                  <a:cxn ang="0">
                    <a:pos x="T8" y="T9"/>
                  </a:cxn>
                  <a:cxn ang="0">
                    <a:pos x="T10" y="T11"/>
                  </a:cxn>
                  <a:cxn ang="0">
                    <a:pos x="T12" y="T13"/>
                  </a:cxn>
                </a:cxnLst>
                <a:rect l="0" t="0" r="r" b="b"/>
                <a:pathLst>
                  <a:path w="28" h="33">
                    <a:moveTo>
                      <a:pt x="0" y="13"/>
                    </a:moveTo>
                    <a:cubicBezTo>
                      <a:pt x="5" y="8"/>
                      <a:pt x="10" y="4"/>
                      <a:pt x="16" y="0"/>
                    </a:cubicBezTo>
                    <a:cubicBezTo>
                      <a:pt x="20" y="4"/>
                      <a:pt x="24" y="8"/>
                      <a:pt x="28" y="12"/>
                    </a:cubicBezTo>
                    <a:cubicBezTo>
                      <a:pt x="27" y="14"/>
                      <a:pt x="26" y="19"/>
                      <a:pt x="25" y="21"/>
                    </a:cubicBezTo>
                    <a:cubicBezTo>
                      <a:pt x="25" y="22"/>
                      <a:pt x="23" y="25"/>
                      <a:pt x="23" y="26"/>
                    </a:cubicBezTo>
                    <a:cubicBezTo>
                      <a:pt x="22" y="28"/>
                      <a:pt x="20" y="32"/>
                      <a:pt x="19" y="33"/>
                    </a:cubicBezTo>
                    <a:cubicBezTo>
                      <a:pt x="12" y="27"/>
                      <a:pt x="5" y="20"/>
                      <a:pt x="0" y="13"/>
                    </a:cubicBezTo>
                    <a:close/>
                  </a:path>
                </a:pathLst>
              </a:custGeom>
              <a:solidFill>
                <a:srgbClr val="E2B5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4" name="Freeform 412"/>
              <p:cNvSpPr>
                <a:spLocks/>
              </p:cNvSpPr>
              <p:nvPr/>
            </p:nvSpPr>
            <p:spPr bwMode="auto">
              <a:xfrm>
                <a:off x="5413386" y="4667266"/>
                <a:ext cx="65088" cy="52388"/>
              </a:xfrm>
              <a:custGeom>
                <a:avLst/>
                <a:gdLst>
                  <a:gd name="T0" fmla="*/ 2 w 31"/>
                  <a:gd name="T1" fmla="*/ 6 h 32"/>
                  <a:gd name="T2" fmla="*/ 7 w 31"/>
                  <a:gd name="T3" fmla="*/ 0 h 32"/>
                  <a:gd name="T4" fmla="*/ 31 w 31"/>
                  <a:gd name="T5" fmla="*/ 9 h 32"/>
                  <a:gd name="T6" fmla="*/ 28 w 31"/>
                  <a:gd name="T7" fmla="*/ 24 h 32"/>
                  <a:gd name="T8" fmla="*/ 20 w 31"/>
                  <a:gd name="T9" fmla="*/ 32 h 32"/>
                  <a:gd name="T10" fmla="*/ 7 w 31"/>
                  <a:gd name="T11" fmla="*/ 28 h 32"/>
                  <a:gd name="T12" fmla="*/ 0 w 31"/>
                  <a:gd name="T13" fmla="*/ 11 h 32"/>
                  <a:gd name="T14" fmla="*/ 2 w 31"/>
                  <a:gd name="T15" fmla="*/ 6 h 32"/>
                  <a:gd name="connsiteX0" fmla="*/ 645 w 10000"/>
                  <a:gd name="connsiteY0" fmla="*/ 1875 h 10000"/>
                  <a:gd name="connsiteX1" fmla="*/ 2258 w 10000"/>
                  <a:gd name="connsiteY1" fmla="*/ 0 h 10000"/>
                  <a:gd name="connsiteX2" fmla="*/ 10000 w 10000"/>
                  <a:gd name="connsiteY2" fmla="*/ 2813 h 10000"/>
                  <a:gd name="connsiteX3" fmla="*/ 9032 w 10000"/>
                  <a:gd name="connsiteY3" fmla="*/ 7500 h 10000"/>
                  <a:gd name="connsiteX4" fmla="*/ 6452 w 10000"/>
                  <a:gd name="connsiteY4" fmla="*/ 10000 h 10000"/>
                  <a:gd name="connsiteX5" fmla="*/ 0 w 10000"/>
                  <a:gd name="connsiteY5" fmla="*/ 3438 h 10000"/>
                  <a:gd name="connsiteX6" fmla="*/ 645 w 10000"/>
                  <a:gd name="connsiteY6" fmla="*/ 1875 h 10000"/>
                  <a:gd name="connsiteX0" fmla="*/ 645 w 10000"/>
                  <a:gd name="connsiteY0" fmla="*/ 1875 h 7500"/>
                  <a:gd name="connsiteX1" fmla="*/ 2258 w 10000"/>
                  <a:gd name="connsiteY1" fmla="*/ 0 h 7500"/>
                  <a:gd name="connsiteX2" fmla="*/ 10000 w 10000"/>
                  <a:gd name="connsiteY2" fmla="*/ 2813 h 7500"/>
                  <a:gd name="connsiteX3" fmla="*/ 9032 w 10000"/>
                  <a:gd name="connsiteY3" fmla="*/ 7500 h 7500"/>
                  <a:gd name="connsiteX4" fmla="*/ 0 w 10000"/>
                  <a:gd name="connsiteY4" fmla="*/ 3438 h 7500"/>
                  <a:gd name="connsiteX5" fmla="*/ 645 w 10000"/>
                  <a:gd name="connsiteY5" fmla="*/ 1875 h 7500"/>
                  <a:gd name="connsiteX0" fmla="*/ 0 w 9355"/>
                  <a:gd name="connsiteY0" fmla="*/ 2500 h 10000"/>
                  <a:gd name="connsiteX1" fmla="*/ 1613 w 9355"/>
                  <a:gd name="connsiteY1" fmla="*/ 0 h 10000"/>
                  <a:gd name="connsiteX2" fmla="*/ 9355 w 9355"/>
                  <a:gd name="connsiteY2" fmla="*/ 3751 h 10000"/>
                  <a:gd name="connsiteX3" fmla="*/ 8387 w 9355"/>
                  <a:gd name="connsiteY3" fmla="*/ 10000 h 10000"/>
                  <a:gd name="connsiteX4" fmla="*/ 37 w 9355"/>
                  <a:gd name="connsiteY4" fmla="*/ 7231 h 10000"/>
                  <a:gd name="connsiteX5" fmla="*/ 0 w 9355"/>
                  <a:gd name="connsiteY5" fmla="*/ 2500 h 10000"/>
                  <a:gd name="connsiteX0" fmla="*/ 484 w 10444"/>
                  <a:gd name="connsiteY0" fmla="*/ 7231 h 10000"/>
                  <a:gd name="connsiteX1" fmla="*/ 2168 w 10444"/>
                  <a:gd name="connsiteY1" fmla="*/ 0 h 10000"/>
                  <a:gd name="connsiteX2" fmla="*/ 10444 w 10444"/>
                  <a:gd name="connsiteY2" fmla="*/ 3751 h 10000"/>
                  <a:gd name="connsiteX3" fmla="*/ 9409 w 10444"/>
                  <a:gd name="connsiteY3" fmla="*/ 10000 h 10000"/>
                  <a:gd name="connsiteX4" fmla="*/ 484 w 10444"/>
                  <a:gd name="connsiteY4" fmla="*/ 7231 h 10000"/>
                  <a:gd name="connsiteX0" fmla="*/ 429 w 10389"/>
                  <a:gd name="connsiteY0" fmla="*/ 7231 h 10000"/>
                  <a:gd name="connsiteX1" fmla="*/ 2113 w 10389"/>
                  <a:gd name="connsiteY1" fmla="*/ 0 h 10000"/>
                  <a:gd name="connsiteX2" fmla="*/ 10389 w 10389"/>
                  <a:gd name="connsiteY2" fmla="*/ 3751 h 10000"/>
                  <a:gd name="connsiteX3" fmla="*/ 9354 w 10389"/>
                  <a:gd name="connsiteY3" fmla="*/ 10000 h 10000"/>
                  <a:gd name="connsiteX4" fmla="*/ 429 w 10389"/>
                  <a:gd name="connsiteY4" fmla="*/ 7231 h 10000"/>
                  <a:gd name="connsiteX0" fmla="*/ 429 w 10389"/>
                  <a:gd name="connsiteY0" fmla="*/ 7231 h 9559"/>
                  <a:gd name="connsiteX1" fmla="*/ 2113 w 10389"/>
                  <a:gd name="connsiteY1" fmla="*/ 0 h 9559"/>
                  <a:gd name="connsiteX2" fmla="*/ 10389 w 10389"/>
                  <a:gd name="connsiteY2" fmla="*/ 3751 h 9559"/>
                  <a:gd name="connsiteX3" fmla="*/ 7904 w 10389"/>
                  <a:gd name="connsiteY3" fmla="*/ 9559 h 9559"/>
                  <a:gd name="connsiteX4" fmla="*/ 429 w 10389"/>
                  <a:gd name="connsiteY4" fmla="*/ 7231 h 9559"/>
                  <a:gd name="connsiteX0" fmla="*/ 413 w 9651"/>
                  <a:gd name="connsiteY0" fmla="*/ 7565 h 10000"/>
                  <a:gd name="connsiteX1" fmla="*/ 2034 w 9651"/>
                  <a:gd name="connsiteY1" fmla="*/ 0 h 10000"/>
                  <a:gd name="connsiteX2" fmla="*/ 9651 w 9651"/>
                  <a:gd name="connsiteY2" fmla="*/ 3924 h 10000"/>
                  <a:gd name="connsiteX3" fmla="*/ 7608 w 9651"/>
                  <a:gd name="connsiteY3" fmla="*/ 10000 h 10000"/>
                  <a:gd name="connsiteX4" fmla="*/ 413 w 9651"/>
                  <a:gd name="connsiteY4" fmla="*/ 7565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1" h="10000">
                    <a:moveTo>
                      <a:pt x="413" y="7565"/>
                    </a:moveTo>
                    <a:cubicBezTo>
                      <a:pt x="-749" y="5821"/>
                      <a:pt x="786" y="3376"/>
                      <a:pt x="2034" y="0"/>
                    </a:cubicBezTo>
                    <a:lnTo>
                      <a:pt x="9651" y="3924"/>
                    </a:lnTo>
                    <a:lnTo>
                      <a:pt x="7608" y="10000"/>
                    </a:lnTo>
                    <a:lnTo>
                      <a:pt x="413" y="7565"/>
                    </a:lnTo>
                    <a:close/>
                  </a:path>
                </a:pathLst>
              </a:custGeom>
              <a:solidFill>
                <a:srgbClr val="EFE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6" name="Freeform 414"/>
              <p:cNvSpPr>
                <a:spLocks/>
              </p:cNvSpPr>
              <p:nvPr/>
            </p:nvSpPr>
            <p:spPr bwMode="auto">
              <a:xfrm>
                <a:off x="5318136" y="4662503"/>
                <a:ext cx="80963" cy="80963"/>
              </a:xfrm>
              <a:custGeom>
                <a:avLst/>
                <a:gdLst>
                  <a:gd name="T0" fmla="*/ 0 w 36"/>
                  <a:gd name="T1" fmla="*/ 16 h 36"/>
                  <a:gd name="T2" fmla="*/ 16 w 36"/>
                  <a:gd name="T3" fmla="*/ 0 h 36"/>
                  <a:gd name="T4" fmla="*/ 36 w 36"/>
                  <a:gd name="T5" fmla="*/ 20 h 36"/>
                  <a:gd name="T6" fmla="*/ 20 w 36"/>
                  <a:gd name="T7" fmla="*/ 36 h 36"/>
                  <a:gd name="T8" fmla="*/ 0 w 36"/>
                  <a:gd name="T9" fmla="*/ 16 h 36"/>
                </a:gdLst>
                <a:ahLst/>
                <a:cxnLst>
                  <a:cxn ang="0">
                    <a:pos x="T0" y="T1"/>
                  </a:cxn>
                  <a:cxn ang="0">
                    <a:pos x="T2" y="T3"/>
                  </a:cxn>
                  <a:cxn ang="0">
                    <a:pos x="T4" y="T5"/>
                  </a:cxn>
                  <a:cxn ang="0">
                    <a:pos x="T6" y="T7"/>
                  </a:cxn>
                  <a:cxn ang="0">
                    <a:pos x="T8" y="T9"/>
                  </a:cxn>
                </a:cxnLst>
                <a:rect l="0" t="0" r="r" b="b"/>
                <a:pathLst>
                  <a:path w="36" h="36">
                    <a:moveTo>
                      <a:pt x="0" y="16"/>
                    </a:moveTo>
                    <a:cubicBezTo>
                      <a:pt x="5" y="10"/>
                      <a:pt x="10" y="5"/>
                      <a:pt x="16" y="0"/>
                    </a:cubicBezTo>
                    <a:cubicBezTo>
                      <a:pt x="23" y="6"/>
                      <a:pt x="29" y="13"/>
                      <a:pt x="36" y="20"/>
                    </a:cubicBezTo>
                    <a:cubicBezTo>
                      <a:pt x="31" y="25"/>
                      <a:pt x="25" y="31"/>
                      <a:pt x="20" y="36"/>
                    </a:cubicBezTo>
                    <a:cubicBezTo>
                      <a:pt x="13" y="30"/>
                      <a:pt x="6" y="23"/>
                      <a:pt x="0" y="16"/>
                    </a:cubicBezTo>
                    <a:close/>
                  </a:path>
                </a:pathLst>
              </a:custGeom>
              <a:solidFill>
                <a:srgbClr val="DFA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7" name="Freeform 415"/>
              <p:cNvSpPr>
                <a:spLocks/>
              </p:cNvSpPr>
              <p:nvPr/>
            </p:nvSpPr>
            <p:spPr bwMode="auto">
              <a:xfrm>
                <a:off x="5486411" y="4672028"/>
                <a:ext cx="60325" cy="50800"/>
              </a:xfrm>
              <a:custGeom>
                <a:avLst/>
                <a:gdLst>
                  <a:gd name="T0" fmla="*/ 5 w 27"/>
                  <a:gd name="T1" fmla="*/ 3 h 23"/>
                  <a:gd name="T2" fmla="*/ 24 w 27"/>
                  <a:gd name="T3" fmla="*/ 0 h 23"/>
                  <a:gd name="T4" fmla="*/ 27 w 27"/>
                  <a:gd name="T5" fmla="*/ 20 h 23"/>
                  <a:gd name="T6" fmla="*/ 0 w 27"/>
                  <a:gd name="T7" fmla="*/ 23 h 23"/>
                  <a:gd name="T8" fmla="*/ 5 w 27"/>
                  <a:gd name="T9" fmla="*/ 3 h 23"/>
                </a:gdLst>
                <a:ahLst/>
                <a:cxnLst>
                  <a:cxn ang="0">
                    <a:pos x="T0" y="T1"/>
                  </a:cxn>
                  <a:cxn ang="0">
                    <a:pos x="T2" y="T3"/>
                  </a:cxn>
                  <a:cxn ang="0">
                    <a:pos x="T4" y="T5"/>
                  </a:cxn>
                  <a:cxn ang="0">
                    <a:pos x="T6" y="T7"/>
                  </a:cxn>
                  <a:cxn ang="0">
                    <a:pos x="T8" y="T9"/>
                  </a:cxn>
                </a:cxnLst>
                <a:rect l="0" t="0" r="r" b="b"/>
                <a:pathLst>
                  <a:path w="27" h="23">
                    <a:moveTo>
                      <a:pt x="5" y="3"/>
                    </a:moveTo>
                    <a:cubicBezTo>
                      <a:pt x="11" y="2"/>
                      <a:pt x="18" y="1"/>
                      <a:pt x="24" y="0"/>
                    </a:cubicBezTo>
                    <a:cubicBezTo>
                      <a:pt x="25" y="7"/>
                      <a:pt x="26" y="14"/>
                      <a:pt x="27" y="20"/>
                    </a:cubicBezTo>
                    <a:cubicBezTo>
                      <a:pt x="18" y="21"/>
                      <a:pt x="9" y="22"/>
                      <a:pt x="0" y="23"/>
                    </a:cubicBezTo>
                    <a:cubicBezTo>
                      <a:pt x="2" y="17"/>
                      <a:pt x="3" y="10"/>
                      <a:pt x="5" y="3"/>
                    </a:cubicBezTo>
                    <a:close/>
                  </a:path>
                </a:pathLst>
              </a:custGeom>
              <a:solidFill>
                <a:srgbClr val="99BD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0" name="Freeform 418"/>
              <p:cNvSpPr>
                <a:spLocks/>
              </p:cNvSpPr>
              <p:nvPr/>
            </p:nvSpPr>
            <p:spPr bwMode="auto">
              <a:xfrm>
                <a:off x="5280036" y="4706953"/>
                <a:ext cx="74613" cy="74613"/>
              </a:xfrm>
              <a:custGeom>
                <a:avLst/>
                <a:gdLst>
                  <a:gd name="T0" fmla="*/ 0 w 33"/>
                  <a:gd name="T1" fmla="*/ 15 h 33"/>
                  <a:gd name="T2" fmla="*/ 13 w 33"/>
                  <a:gd name="T3" fmla="*/ 0 h 33"/>
                  <a:gd name="T4" fmla="*/ 33 w 33"/>
                  <a:gd name="T5" fmla="*/ 19 h 33"/>
                  <a:gd name="T6" fmla="*/ 19 w 33"/>
                  <a:gd name="T7" fmla="*/ 33 h 33"/>
                  <a:gd name="T8" fmla="*/ 0 w 33"/>
                  <a:gd name="T9" fmla="*/ 15 h 33"/>
                </a:gdLst>
                <a:ahLst/>
                <a:cxnLst>
                  <a:cxn ang="0">
                    <a:pos x="T0" y="T1"/>
                  </a:cxn>
                  <a:cxn ang="0">
                    <a:pos x="T2" y="T3"/>
                  </a:cxn>
                  <a:cxn ang="0">
                    <a:pos x="T4" y="T5"/>
                  </a:cxn>
                  <a:cxn ang="0">
                    <a:pos x="T6" y="T7"/>
                  </a:cxn>
                  <a:cxn ang="0">
                    <a:pos x="T8" y="T9"/>
                  </a:cxn>
                </a:cxnLst>
                <a:rect l="0" t="0" r="r" b="b"/>
                <a:pathLst>
                  <a:path w="33" h="33">
                    <a:moveTo>
                      <a:pt x="0" y="15"/>
                    </a:moveTo>
                    <a:cubicBezTo>
                      <a:pt x="4" y="9"/>
                      <a:pt x="9" y="4"/>
                      <a:pt x="13" y="0"/>
                    </a:cubicBezTo>
                    <a:cubicBezTo>
                      <a:pt x="21" y="6"/>
                      <a:pt x="27" y="12"/>
                      <a:pt x="33" y="19"/>
                    </a:cubicBezTo>
                    <a:cubicBezTo>
                      <a:pt x="28" y="24"/>
                      <a:pt x="24" y="29"/>
                      <a:pt x="19" y="33"/>
                    </a:cubicBezTo>
                    <a:cubicBezTo>
                      <a:pt x="13" y="27"/>
                      <a:pt x="6" y="21"/>
                      <a:pt x="0" y="15"/>
                    </a:cubicBezTo>
                    <a:close/>
                  </a:path>
                </a:pathLst>
              </a:custGeom>
              <a:solidFill>
                <a:srgbClr val="CB93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1" name="Freeform 419"/>
              <p:cNvSpPr>
                <a:spLocks/>
              </p:cNvSpPr>
              <p:nvPr/>
            </p:nvSpPr>
            <p:spPr bwMode="auto">
              <a:xfrm>
                <a:off x="5394336" y="4718066"/>
                <a:ext cx="65088" cy="66675"/>
              </a:xfrm>
              <a:custGeom>
                <a:avLst/>
                <a:gdLst>
                  <a:gd name="T0" fmla="*/ 16 w 48"/>
                  <a:gd name="T1" fmla="*/ 0 h 57"/>
                  <a:gd name="T2" fmla="*/ 26 w 48"/>
                  <a:gd name="T3" fmla="*/ 1 h 57"/>
                  <a:gd name="T4" fmla="*/ 39 w 48"/>
                  <a:gd name="T5" fmla="*/ 5 h 57"/>
                  <a:gd name="T6" fmla="*/ 48 w 48"/>
                  <a:gd name="T7" fmla="*/ 10 h 57"/>
                  <a:gd name="T8" fmla="*/ 34 w 48"/>
                  <a:gd name="T9" fmla="*/ 31 h 57"/>
                  <a:gd name="T10" fmla="*/ 13 w 48"/>
                  <a:gd name="T11" fmla="*/ 28 h 57"/>
                  <a:gd name="T12" fmla="*/ 8 w 48"/>
                  <a:gd name="T13" fmla="*/ 43 h 57"/>
                  <a:gd name="T14" fmla="*/ 32 w 48"/>
                  <a:gd name="T15" fmla="*/ 52 h 57"/>
                  <a:gd name="T16" fmla="*/ 31 w 48"/>
                  <a:gd name="T17" fmla="*/ 57 h 57"/>
                  <a:gd name="T18" fmla="*/ 0 w 48"/>
                  <a:gd name="T19" fmla="*/ 50 h 57"/>
                  <a:gd name="T20" fmla="*/ 16 w 48"/>
                  <a:gd name="T21" fmla="*/ 0 h 57"/>
                  <a:gd name="connsiteX0" fmla="*/ 3333 w 10000"/>
                  <a:gd name="connsiteY0" fmla="*/ 0 h 9123"/>
                  <a:gd name="connsiteX1" fmla="*/ 5417 w 10000"/>
                  <a:gd name="connsiteY1" fmla="*/ 175 h 9123"/>
                  <a:gd name="connsiteX2" fmla="*/ 8125 w 10000"/>
                  <a:gd name="connsiteY2" fmla="*/ 877 h 9123"/>
                  <a:gd name="connsiteX3" fmla="*/ 10000 w 10000"/>
                  <a:gd name="connsiteY3" fmla="*/ 1754 h 9123"/>
                  <a:gd name="connsiteX4" fmla="*/ 7083 w 10000"/>
                  <a:gd name="connsiteY4" fmla="*/ 5439 h 9123"/>
                  <a:gd name="connsiteX5" fmla="*/ 2708 w 10000"/>
                  <a:gd name="connsiteY5" fmla="*/ 4912 h 9123"/>
                  <a:gd name="connsiteX6" fmla="*/ 1667 w 10000"/>
                  <a:gd name="connsiteY6" fmla="*/ 7544 h 9123"/>
                  <a:gd name="connsiteX7" fmla="*/ 6667 w 10000"/>
                  <a:gd name="connsiteY7" fmla="*/ 9123 h 9123"/>
                  <a:gd name="connsiteX8" fmla="*/ 0 w 10000"/>
                  <a:gd name="connsiteY8" fmla="*/ 8772 h 9123"/>
                  <a:gd name="connsiteX9" fmla="*/ 3333 w 10000"/>
                  <a:gd name="connsiteY9" fmla="*/ 0 h 9123"/>
                  <a:gd name="connsiteX0" fmla="*/ 3333 w 10000"/>
                  <a:gd name="connsiteY0" fmla="*/ 0 h 9615"/>
                  <a:gd name="connsiteX1" fmla="*/ 5417 w 10000"/>
                  <a:gd name="connsiteY1" fmla="*/ 192 h 9615"/>
                  <a:gd name="connsiteX2" fmla="*/ 8125 w 10000"/>
                  <a:gd name="connsiteY2" fmla="*/ 961 h 9615"/>
                  <a:gd name="connsiteX3" fmla="*/ 10000 w 10000"/>
                  <a:gd name="connsiteY3" fmla="*/ 1923 h 9615"/>
                  <a:gd name="connsiteX4" fmla="*/ 7083 w 10000"/>
                  <a:gd name="connsiteY4" fmla="*/ 5962 h 9615"/>
                  <a:gd name="connsiteX5" fmla="*/ 2708 w 10000"/>
                  <a:gd name="connsiteY5" fmla="*/ 5384 h 9615"/>
                  <a:gd name="connsiteX6" fmla="*/ 1667 w 10000"/>
                  <a:gd name="connsiteY6" fmla="*/ 8269 h 9615"/>
                  <a:gd name="connsiteX7" fmla="*/ 0 w 10000"/>
                  <a:gd name="connsiteY7" fmla="*/ 9615 h 9615"/>
                  <a:gd name="connsiteX8" fmla="*/ 3333 w 10000"/>
                  <a:gd name="connsiteY8" fmla="*/ 0 h 9615"/>
                  <a:gd name="connsiteX0" fmla="*/ 3337 w 10004"/>
                  <a:gd name="connsiteY0" fmla="*/ 0 h 10122"/>
                  <a:gd name="connsiteX1" fmla="*/ 5421 w 10004"/>
                  <a:gd name="connsiteY1" fmla="*/ 200 h 10122"/>
                  <a:gd name="connsiteX2" fmla="*/ 8129 w 10004"/>
                  <a:gd name="connsiteY2" fmla="*/ 999 h 10122"/>
                  <a:gd name="connsiteX3" fmla="*/ 10004 w 10004"/>
                  <a:gd name="connsiteY3" fmla="*/ 2000 h 10122"/>
                  <a:gd name="connsiteX4" fmla="*/ 7087 w 10004"/>
                  <a:gd name="connsiteY4" fmla="*/ 6201 h 10122"/>
                  <a:gd name="connsiteX5" fmla="*/ 2712 w 10004"/>
                  <a:gd name="connsiteY5" fmla="*/ 5600 h 10122"/>
                  <a:gd name="connsiteX6" fmla="*/ 4 w 10004"/>
                  <a:gd name="connsiteY6" fmla="*/ 10000 h 10122"/>
                  <a:gd name="connsiteX7" fmla="*/ 3337 w 10004"/>
                  <a:gd name="connsiteY7" fmla="*/ 0 h 10122"/>
                  <a:gd name="connsiteX0" fmla="*/ 855 w 7522"/>
                  <a:gd name="connsiteY0" fmla="*/ 0 h 6201"/>
                  <a:gd name="connsiteX1" fmla="*/ 2939 w 7522"/>
                  <a:gd name="connsiteY1" fmla="*/ 200 h 6201"/>
                  <a:gd name="connsiteX2" fmla="*/ 5647 w 7522"/>
                  <a:gd name="connsiteY2" fmla="*/ 999 h 6201"/>
                  <a:gd name="connsiteX3" fmla="*/ 7522 w 7522"/>
                  <a:gd name="connsiteY3" fmla="*/ 2000 h 6201"/>
                  <a:gd name="connsiteX4" fmla="*/ 4605 w 7522"/>
                  <a:gd name="connsiteY4" fmla="*/ 6201 h 6201"/>
                  <a:gd name="connsiteX5" fmla="*/ 230 w 7522"/>
                  <a:gd name="connsiteY5" fmla="*/ 5600 h 6201"/>
                  <a:gd name="connsiteX6" fmla="*/ 855 w 7522"/>
                  <a:gd name="connsiteY6" fmla="*/ 0 h 6201"/>
                  <a:gd name="connsiteX0" fmla="*/ 1387 w 10250"/>
                  <a:gd name="connsiteY0" fmla="*/ 0 h 10000"/>
                  <a:gd name="connsiteX1" fmla="*/ 4157 w 10250"/>
                  <a:gd name="connsiteY1" fmla="*/ 323 h 10000"/>
                  <a:gd name="connsiteX2" fmla="*/ 7757 w 10250"/>
                  <a:gd name="connsiteY2" fmla="*/ 1611 h 10000"/>
                  <a:gd name="connsiteX3" fmla="*/ 10250 w 10250"/>
                  <a:gd name="connsiteY3" fmla="*/ 3225 h 10000"/>
                  <a:gd name="connsiteX4" fmla="*/ 6372 w 10250"/>
                  <a:gd name="connsiteY4" fmla="*/ 10000 h 10000"/>
                  <a:gd name="connsiteX5" fmla="*/ 262 w 10250"/>
                  <a:gd name="connsiteY5" fmla="*/ 8349 h 10000"/>
                  <a:gd name="connsiteX6" fmla="*/ 1387 w 10250"/>
                  <a:gd name="connsiteY6" fmla="*/ 0 h 10000"/>
                  <a:gd name="connsiteX0" fmla="*/ 1387 w 10250"/>
                  <a:gd name="connsiteY0" fmla="*/ 0 h 9659"/>
                  <a:gd name="connsiteX1" fmla="*/ 4157 w 10250"/>
                  <a:gd name="connsiteY1" fmla="*/ 323 h 9659"/>
                  <a:gd name="connsiteX2" fmla="*/ 7757 w 10250"/>
                  <a:gd name="connsiteY2" fmla="*/ 1611 h 9659"/>
                  <a:gd name="connsiteX3" fmla="*/ 10250 w 10250"/>
                  <a:gd name="connsiteY3" fmla="*/ 3225 h 9659"/>
                  <a:gd name="connsiteX4" fmla="*/ 6372 w 10250"/>
                  <a:gd name="connsiteY4" fmla="*/ 9659 h 9659"/>
                  <a:gd name="connsiteX5" fmla="*/ 262 w 10250"/>
                  <a:gd name="connsiteY5" fmla="*/ 8349 h 9659"/>
                  <a:gd name="connsiteX6" fmla="*/ 1387 w 10250"/>
                  <a:gd name="connsiteY6" fmla="*/ 0 h 9659"/>
                  <a:gd name="connsiteX0" fmla="*/ 1353 w 9423"/>
                  <a:gd name="connsiteY0" fmla="*/ 0 h 10000"/>
                  <a:gd name="connsiteX1" fmla="*/ 4056 w 9423"/>
                  <a:gd name="connsiteY1" fmla="*/ 334 h 10000"/>
                  <a:gd name="connsiteX2" fmla="*/ 7568 w 9423"/>
                  <a:gd name="connsiteY2" fmla="*/ 1668 h 10000"/>
                  <a:gd name="connsiteX3" fmla="*/ 9423 w 9423"/>
                  <a:gd name="connsiteY3" fmla="*/ 2982 h 10000"/>
                  <a:gd name="connsiteX4" fmla="*/ 6217 w 9423"/>
                  <a:gd name="connsiteY4" fmla="*/ 10000 h 10000"/>
                  <a:gd name="connsiteX5" fmla="*/ 256 w 9423"/>
                  <a:gd name="connsiteY5" fmla="*/ 8644 h 10000"/>
                  <a:gd name="connsiteX6" fmla="*/ 1353 w 9423"/>
                  <a:gd name="connsiteY6" fmla="*/ 0 h 10000"/>
                  <a:gd name="connsiteX0" fmla="*/ 1436 w 8153"/>
                  <a:gd name="connsiteY0" fmla="*/ 0 h 10000"/>
                  <a:gd name="connsiteX1" fmla="*/ 4304 w 8153"/>
                  <a:gd name="connsiteY1" fmla="*/ 334 h 10000"/>
                  <a:gd name="connsiteX2" fmla="*/ 8031 w 8153"/>
                  <a:gd name="connsiteY2" fmla="*/ 1668 h 10000"/>
                  <a:gd name="connsiteX3" fmla="*/ 6598 w 8153"/>
                  <a:gd name="connsiteY3" fmla="*/ 10000 h 10000"/>
                  <a:gd name="connsiteX4" fmla="*/ 272 w 8153"/>
                  <a:gd name="connsiteY4" fmla="*/ 8644 h 10000"/>
                  <a:gd name="connsiteX5" fmla="*/ 1436 w 8153"/>
                  <a:gd name="connsiteY5" fmla="*/ 0 h 10000"/>
                  <a:gd name="connsiteX0" fmla="*/ 1761 w 10340"/>
                  <a:gd name="connsiteY0" fmla="*/ 0 h 10000"/>
                  <a:gd name="connsiteX1" fmla="*/ 5279 w 10340"/>
                  <a:gd name="connsiteY1" fmla="*/ 334 h 10000"/>
                  <a:gd name="connsiteX2" fmla="*/ 10225 w 10340"/>
                  <a:gd name="connsiteY2" fmla="*/ 1311 h 10000"/>
                  <a:gd name="connsiteX3" fmla="*/ 8093 w 10340"/>
                  <a:gd name="connsiteY3" fmla="*/ 10000 h 10000"/>
                  <a:gd name="connsiteX4" fmla="*/ 334 w 10340"/>
                  <a:gd name="connsiteY4" fmla="*/ 8644 h 10000"/>
                  <a:gd name="connsiteX5" fmla="*/ 1761 w 10340"/>
                  <a:gd name="connsiteY5" fmla="*/ 0 h 10000"/>
                  <a:gd name="connsiteX0" fmla="*/ 2441 w 10264"/>
                  <a:gd name="connsiteY0" fmla="*/ 0 h 10000"/>
                  <a:gd name="connsiteX1" fmla="*/ 5203 w 10264"/>
                  <a:gd name="connsiteY1" fmla="*/ 334 h 10000"/>
                  <a:gd name="connsiteX2" fmla="*/ 10149 w 10264"/>
                  <a:gd name="connsiteY2" fmla="*/ 1311 h 10000"/>
                  <a:gd name="connsiteX3" fmla="*/ 8017 w 10264"/>
                  <a:gd name="connsiteY3" fmla="*/ 10000 h 10000"/>
                  <a:gd name="connsiteX4" fmla="*/ 258 w 10264"/>
                  <a:gd name="connsiteY4" fmla="*/ 8644 h 10000"/>
                  <a:gd name="connsiteX5" fmla="*/ 2441 w 10264"/>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4" h="10000">
                    <a:moveTo>
                      <a:pt x="2441" y="0"/>
                    </a:moveTo>
                    <a:cubicBezTo>
                      <a:pt x="3497" y="0"/>
                      <a:pt x="4499" y="334"/>
                      <a:pt x="5203" y="334"/>
                    </a:cubicBezTo>
                    <a:cubicBezTo>
                      <a:pt x="6961" y="668"/>
                      <a:pt x="8744" y="979"/>
                      <a:pt x="10149" y="1311"/>
                    </a:cubicBezTo>
                    <a:cubicBezTo>
                      <a:pt x="10618" y="2922"/>
                      <a:pt x="9603" y="8837"/>
                      <a:pt x="8017" y="10000"/>
                    </a:cubicBezTo>
                    <a:lnTo>
                      <a:pt x="258" y="8644"/>
                    </a:lnTo>
                    <a:cubicBezTo>
                      <a:pt x="-798" y="6919"/>
                      <a:pt x="1680" y="1502"/>
                      <a:pt x="2441" y="0"/>
                    </a:cubicBezTo>
                    <a:close/>
                  </a:path>
                </a:pathLst>
              </a:custGeom>
              <a:solidFill>
                <a:srgbClr val="EDD4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2" name="Freeform 420"/>
              <p:cNvSpPr>
                <a:spLocks/>
              </p:cNvSpPr>
              <p:nvPr/>
            </p:nvSpPr>
            <p:spPr bwMode="auto">
              <a:xfrm>
                <a:off x="5483236" y="4726003"/>
                <a:ext cx="71438" cy="60325"/>
              </a:xfrm>
              <a:custGeom>
                <a:avLst/>
                <a:gdLst>
                  <a:gd name="T0" fmla="*/ 0 w 32"/>
                  <a:gd name="T1" fmla="*/ 6 h 27"/>
                  <a:gd name="T2" fmla="*/ 29 w 32"/>
                  <a:gd name="T3" fmla="*/ 0 h 27"/>
                  <a:gd name="T4" fmla="*/ 32 w 32"/>
                  <a:gd name="T5" fmla="*/ 22 h 27"/>
                  <a:gd name="T6" fmla="*/ 5 w 32"/>
                  <a:gd name="T7" fmla="*/ 27 h 27"/>
                  <a:gd name="T8" fmla="*/ 1 w 32"/>
                  <a:gd name="T9" fmla="*/ 9 h 27"/>
                  <a:gd name="T10" fmla="*/ 0 w 32"/>
                  <a:gd name="T11" fmla="*/ 6 h 27"/>
                </a:gdLst>
                <a:ahLst/>
                <a:cxnLst>
                  <a:cxn ang="0">
                    <a:pos x="T0" y="T1"/>
                  </a:cxn>
                  <a:cxn ang="0">
                    <a:pos x="T2" y="T3"/>
                  </a:cxn>
                  <a:cxn ang="0">
                    <a:pos x="T4" y="T5"/>
                  </a:cxn>
                  <a:cxn ang="0">
                    <a:pos x="T6" y="T7"/>
                  </a:cxn>
                  <a:cxn ang="0">
                    <a:pos x="T8" y="T9"/>
                  </a:cxn>
                  <a:cxn ang="0">
                    <a:pos x="T10" y="T11"/>
                  </a:cxn>
                </a:cxnLst>
                <a:rect l="0" t="0" r="r" b="b"/>
                <a:pathLst>
                  <a:path w="32" h="27">
                    <a:moveTo>
                      <a:pt x="0" y="6"/>
                    </a:moveTo>
                    <a:cubicBezTo>
                      <a:pt x="10" y="3"/>
                      <a:pt x="19" y="2"/>
                      <a:pt x="29" y="0"/>
                    </a:cubicBezTo>
                    <a:cubicBezTo>
                      <a:pt x="30" y="8"/>
                      <a:pt x="31" y="15"/>
                      <a:pt x="32" y="22"/>
                    </a:cubicBezTo>
                    <a:cubicBezTo>
                      <a:pt x="23" y="24"/>
                      <a:pt x="14" y="26"/>
                      <a:pt x="5" y="27"/>
                    </a:cubicBezTo>
                    <a:cubicBezTo>
                      <a:pt x="4" y="21"/>
                      <a:pt x="2" y="15"/>
                      <a:pt x="1" y="9"/>
                    </a:cubicBezTo>
                    <a:lnTo>
                      <a:pt x="0" y="6"/>
                    </a:lnTo>
                    <a:close/>
                  </a:path>
                </a:pathLst>
              </a:custGeom>
              <a:solidFill>
                <a:srgbClr val="8FB2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4" name="Freeform 422"/>
              <p:cNvSpPr>
                <a:spLocks/>
              </p:cNvSpPr>
              <p:nvPr/>
            </p:nvSpPr>
            <p:spPr bwMode="auto">
              <a:xfrm>
                <a:off x="5246698" y="4745054"/>
                <a:ext cx="69850" cy="76200"/>
              </a:xfrm>
              <a:custGeom>
                <a:avLst/>
                <a:gdLst>
                  <a:gd name="T0" fmla="*/ 0 w 31"/>
                  <a:gd name="T1" fmla="*/ 15 h 34"/>
                  <a:gd name="T2" fmla="*/ 12 w 31"/>
                  <a:gd name="T3" fmla="*/ 0 h 34"/>
                  <a:gd name="T4" fmla="*/ 31 w 31"/>
                  <a:gd name="T5" fmla="*/ 20 h 34"/>
                  <a:gd name="T6" fmla="*/ 17 w 31"/>
                  <a:gd name="T7" fmla="*/ 34 h 34"/>
                  <a:gd name="T8" fmla="*/ 0 w 31"/>
                  <a:gd name="T9" fmla="*/ 15 h 34"/>
                </a:gdLst>
                <a:ahLst/>
                <a:cxnLst>
                  <a:cxn ang="0">
                    <a:pos x="T0" y="T1"/>
                  </a:cxn>
                  <a:cxn ang="0">
                    <a:pos x="T2" y="T3"/>
                  </a:cxn>
                  <a:cxn ang="0">
                    <a:pos x="T4" y="T5"/>
                  </a:cxn>
                  <a:cxn ang="0">
                    <a:pos x="T6" y="T7"/>
                  </a:cxn>
                  <a:cxn ang="0">
                    <a:pos x="T8" y="T9"/>
                  </a:cxn>
                </a:cxnLst>
                <a:rect l="0" t="0" r="r" b="b"/>
                <a:pathLst>
                  <a:path w="31" h="34">
                    <a:moveTo>
                      <a:pt x="0" y="15"/>
                    </a:moveTo>
                    <a:cubicBezTo>
                      <a:pt x="0" y="8"/>
                      <a:pt x="8" y="5"/>
                      <a:pt x="12" y="0"/>
                    </a:cubicBezTo>
                    <a:cubicBezTo>
                      <a:pt x="18" y="6"/>
                      <a:pt x="24" y="13"/>
                      <a:pt x="31" y="20"/>
                    </a:cubicBezTo>
                    <a:cubicBezTo>
                      <a:pt x="26" y="24"/>
                      <a:pt x="21" y="29"/>
                      <a:pt x="17" y="34"/>
                    </a:cubicBezTo>
                    <a:cubicBezTo>
                      <a:pt x="11" y="28"/>
                      <a:pt x="4" y="23"/>
                      <a:pt x="0" y="15"/>
                    </a:cubicBezTo>
                    <a:close/>
                  </a:path>
                </a:pathLst>
              </a:custGeom>
              <a:solidFill>
                <a:srgbClr val="B679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5" name="Freeform 423"/>
              <p:cNvSpPr>
                <a:spLocks/>
              </p:cNvSpPr>
              <p:nvPr/>
            </p:nvSpPr>
            <p:spPr bwMode="auto">
              <a:xfrm>
                <a:off x="5380049" y="4783154"/>
                <a:ext cx="73025" cy="52388"/>
              </a:xfrm>
              <a:custGeom>
                <a:avLst/>
                <a:gdLst>
                  <a:gd name="T0" fmla="*/ 5 w 29"/>
                  <a:gd name="T1" fmla="*/ 0 h 24"/>
                  <a:gd name="T2" fmla="*/ 26 w 29"/>
                  <a:gd name="T3" fmla="*/ 3 h 24"/>
                  <a:gd name="T4" fmla="*/ 29 w 29"/>
                  <a:gd name="T5" fmla="*/ 5 h 24"/>
                  <a:gd name="T6" fmla="*/ 24 w 29"/>
                  <a:gd name="T7" fmla="*/ 24 h 24"/>
                  <a:gd name="T8" fmla="*/ 0 w 29"/>
                  <a:gd name="T9" fmla="*/ 15 h 24"/>
                  <a:gd name="T10" fmla="*/ 5 w 29"/>
                  <a:gd name="T11" fmla="*/ 0 h 24"/>
                  <a:gd name="connsiteX0" fmla="*/ 2822 w 11098"/>
                  <a:gd name="connsiteY0" fmla="*/ 0 h 10000"/>
                  <a:gd name="connsiteX1" fmla="*/ 10064 w 11098"/>
                  <a:gd name="connsiteY1" fmla="*/ 1250 h 10000"/>
                  <a:gd name="connsiteX2" fmla="*/ 11098 w 11098"/>
                  <a:gd name="connsiteY2" fmla="*/ 2083 h 10000"/>
                  <a:gd name="connsiteX3" fmla="*/ 9374 w 11098"/>
                  <a:gd name="connsiteY3" fmla="*/ 10000 h 10000"/>
                  <a:gd name="connsiteX4" fmla="*/ 0 w 11098"/>
                  <a:gd name="connsiteY4" fmla="*/ 6691 h 10000"/>
                  <a:gd name="connsiteX5" fmla="*/ 2822 w 11098"/>
                  <a:gd name="connsiteY5" fmla="*/ 0 h 10000"/>
                  <a:gd name="connsiteX0" fmla="*/ 1012 w 11098"/>
                  <a:gd name="connsiteY0" fmla="*/ 0 h 9559"/>
                  <a:gd name="connsiteX1" fmla="*/ 10064 w 11098"/>
                  <a:gd name="connsiteY1" fmla="*/ 809 h 9559"/>
                  <a:gd name="connsiteX2" fmla="*/ 11098 w 11098"/>
                  <a:gd name="connsiteY2" fmla="*/ 1642 h 9559"/>
                  <a:gd name="connsiteX3" fmla="*/ 9374 w 11098"/>
                  <a:gd name="connsiteY3" fmla="*/ 9559 h 9559"/>
                  <a:gd name="connsiteX4" fmla="*/ 0 w 11098"/>
                  <a:gd name="connsiteY4" fmla="*/ 6250 h 9559"/>
                  <a:gd name="connsiteX5" fmla="*/ 1012 w 11098"/>
                  <a:gd name="connsiteY5" fmla="*/ 0 h 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8" h="9559">
                    <a:moveTo>
                      <a:pt x="1012" y="0"/>
                    </a:moveTo>
                    <a:lnTo>
                      <a:pt x="10064" y="809"/>
                    </a:lnTo>
                    <a:lnTo>
                      <a:pt x="11098" y="1642"/>
                    </a:lnTo>
                    <a:cubicBezTo>
                      <a:pt x="10753" y="4142"/>
                      <a:pt x="10064" y="7059"/>
                      <a:pt x="9374" y="9559"/>
                    </a:cubicBezTo>
                    <a:cubicBezTo>
                      <a:pt x="6615" y="8309"/>
                      <a:pt x="2759" y="7500"/>
                      <a:pt x="0" y="6250"/>
                    </a:cubicBezTo>
                    <a:cubicBezTo>
                      <a:pt x="690" y="4167"/>
                      <a:pt x="322" y="2083"/>
                      <a:pt x="1012" y="0"/>
                    </a:cubicBezTo>
                    <a:close/>
                  </a:path>
                </a:pathLst>
              </a:custGeom>
              <a:solidFill>
                <a:srgbClr val="E9C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6" name="Freeform 424"/>
              <p:cNvSpPr>
                <a:spLocks/>
              </p:cNvSpPr>
              <p:nvPr/>
            </p:nvSpPr>
            <p:spPr bwMode="auto">
              <a:xfrm>
                <a:off x="5494349" y="4787916"/>
                <a:ext cx="69850" cy="52388"/>
              </a:xfrm>
              <a:custGeom>
                <a:avLst/>
                <a:gdLst>
                  <a:gd name="T0" fmla="*/ 0 w 31"/>
                  <a:gd name="T1" fmla="*/ 3 h 23"/>
                  <a:gd name="T2" fmla="*/ 29 w 31"/>
                  <a:gd name="T3" fmla="*/ 0 h 23"/>
                  <a:gd name="T4" fmla="*/ 31 w 31"/>
                  <a:gd name="T5" fmla="*/ 20 h 23"/>
                  <a:gd name="T6" fmla="*/ 3 w 31"/>
                  <a:gd name="T7" fmla="*/ 23 h 23"/>
                  <a:gd name="T8" fmla="*/ 0 w 31"/>
                  <a:gd name="T9" fmla="*/ 3 h 23"/>
                </a:gdLst>
                <a:ahLst/>
                <a:cxnLst>
                  <a:cxn ang="0">
                    <a:pos x="T0" y="T1"/>
                  </a:cxn>
                  <a:cxn ang="0">
                    <a:pos x="T2" y="T3"/>
                  </a:cxn>
                  <a:cxn ang="0">
                    <a:pos x="T4" y="T5"/>
                  </a:cxn>
                  <a:cxn ang="0">
                    <a:pos x="T6" y="T7"/>
                  </a:cxn>
                  <a:cxn ang="0">
                    <a:pos x="T8" y="T9"/>
                  </a:cxn>
                </a:cxnLst>
                <a:rect l="0" t="0" r="r" b="b"/>
                <a:pathLst>
                  <a:path w="31" h="23">
                    <a:moveTo>
                      <a:pt x="0" y="3"/>
                    </a:moveTo>
                    <a:cubicBezTo>
                      <a:pt x="10" y="2"/>
                      <a:pt x="19" y="1"/>
                      <a:pt x="29" y="0"/>
                    </a:cubicBezTo>
                    <a:cubicBezTo>
                      <a:pt x="29" y="7"/>
                      <a:pt x="30" y="13"/>
                      <a:pt x="31" y="20"/>
                    </a:cubicBezTo>
                    <a:cubicBezTo>
                      <a:pt x="22" y="21"/>
                      <a:pt x="12" y="22"/>
                      <a:pt x="3" y="23"/>
                    </a:cubicBezTo>
                    <a:cubicBezTo>
                      <a:pt x="2" y="17"/>
                      <a:pt x="1" y="10"/>
                      <a:pt x="0" y="3"/>
                    </a:cubicBezTo>
                    <a:close/>
                  </a:path>
                </a:pathLst>
              </a:custGeom>
              <a:solidFill>
                <a:srgbClr val="84AC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8" name="Freeform 426"/>
              <p:cNvSpPr>
                <a:spLocks/>
              </p:cNvSpPr>
              <p:nvPr/>
            </p:nvSpPr>
            <p:spPr bwMode="auto">
              <a:xfrm>
                <a:off x="5365761" y="4830779"/>
                <a:ext cx="73025" cy="53975"/>
              </a:xfrm>
              <a:custGeom>
                <a:avLst/>
                <a:gdLst>
                  <a:gd name="T0" fmla="*/ 2 w 33"/>
                  <a:gd name="T1" fmla="*/ 0 h 24"/>
                  <a:gd name="T2" fmla="*/ 33 w 33"/>
                  <a:gd name="T3" fmla="*/ 7 h 24"/>
                  <a:gd name="T4" fmla="*/ 27 w 33"/>
                  <a:gd name="T5" fmla="*/ 24 h 24"/>
                  <a:gd name="T6" fmla="*/ 0 w 33"/>
                  <a:gd name="T7" fmla="*/ 18 h 24"/>
                  <a:gd name="T8" fmla="*/ 2 w 33"/>
                  <a:gd name="T9" fmla="*/ 0 h 24"/>
                </a:gdLst>
                <a:ahLst/>
                <a:cxnLst>
                  <a:cxn ang="0">
                    <a:pos x="T0" y="T1"/>
                  </a:cxn>
                  <a:cxn ang="0">
                    <a:pos x="T2" y="T3"/>
                  </a:cxn>
                  <a:cxn ang="0">
                    <a:pos x="T4" y="T5"/>
                  </a:cxn>
                  <a:cxn ang="0">
                    <a:pos x="T6" y="T7"/>
                  </a:cxn>
                  <a:cxn ang="0">
                    <a:pos x="T8" y="T9"/>
                  </a:cxn>
                </a:cxnLst>
                <a:rect l="0" t="0" r="r" b="b"/>
                <a:pathLst>
                  <a:path w="33" h="24">
                    <a:moveTo>
                      <a:pt x="2" y="0"/>
                    </a:moveTo>
                    <a:cubicBezTo>
                      <a:pt x="12" y="2"/>
                      <a:pt x="22" y="4"/>
                      <a:pt x="33" y="7"/>
                    </a:cubicBezTo>
                    <a:cubicBezTo>
                      <a:pt x="31" y="12"/>
                      <a:pt x="29" y="18"/>
                      <a:pt x="27" y="24"/>
                    </a:cubicBezTo>
                    <a:cubicBezTo>
                      <a:pt x="18" y="22"/>
                      <a:pt x="9" y="20"/>
                      <a:pt x="0" y="18"/>
                    </a:cubicBezTo>
                    <a:cubicBezTo>
                      <a:pt x="1" y="12"/>
                      <a:pt x="1" y="6"/>
                      <a:pt x="2" y="0"/>
                    </a:cubicBezTo>
                    <a:close/>
                  </a:path>
                </a:pathLst>
              </a:custGeom>
              <a:solidFill>
                <a:srgbClr val="D8BE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0" name="Freeform 428"/>
              <p:cNvSpPr>
                <a:spLocks/>
              </p:cNvSpPr>
              <p:nvPr/>
            </p:nvSpPr>
            <p:spPr bwMode="auto">
              <a:xfrm>
                <a:off x="5503874" y="4843479"/>
                <a:ext cx="69850" cy="50800"/>
              </a:xfrm>
              <a:custGeom>
                <a:avLst/>
                <a:gdLst>
                  <a:gd name="T0" fmla="*/ 0 w 31"/>
                  <a:gd name="T1" fmla="*/ 3 h 22"/>
                  <a:gd name="T2" fmla="*/ 26 w 31"/>
                  <a:gd name="T3" fmla="*/ 0 h 22"/>
                  <a:gd name="T4" fmla="*/ 30 w 31"/>
                  <a:gd name="T5" fmla="*/ 5 h 22"/>
                  <a:gd name="T6" fmla="*/ 31 w 31"/>
                  <a:gd name="T7" fmla="*/ 19 h 22"/>
                  <a:gd name="T8" fmla="*/ 3 w 31"/>
                  <a:gd name="T9" fmla="*/ 22 h 22"/>
                  <a:gd name="T10" fmla="*/ 1 w 31"/>
                  <a:gd name="T11" fmla="*/ 16 h 22"/>
                  <a:gd name="T12" fmla="*/ 0 w 31"/>
                  <a:gd name="T13" fmla="*/ 3 h 22"/>
                </a:gdLst>
                <a:ahLst/>
                <a:cxnLst>
                  <a:cxn ang="0">
                    <a:pos x="T0" y="T1"/>
                  </a:cxn>
                  <a:cxn ang="0">
                    <a:pos x="T2" y="T3"/>
                  </a:cxn>
                  <a:cxn ang="0">
                    <a:pos x="T4" y="T5"/>
                  </a:cxn>
                  <a:cxn ang="0">
                    <a:pos x="T6" y="T7"/>
                  </a:cxn>
                  <a:cxn ang="0">
                    <a:pos x="T8" y="T9"/>
                  </a:cxn>
                  <a:cxn ang="0">
                    <a:pos x="T10" y="T11"/>
                  </a:cxn>
                  <a:cxn ang="0">
                    <a:pos x="T12" y="T13"/>
                  </a:cxn>
                </a:cxnLst>
                <a:rect l="0" t="0" r="r" b="b"/>
                <a:pathLst>
                  <a:path w="31" h="22">
                    <a:moveTo>
                      <a:pt x="0" y="3"/>
                    </a:moveTo>
                    <a:cubicBezTo>
                      <a:pt x="9" y="2"/>
                      <a:pt x="17" y="0"/>
                      <a:pt x="26" y="0"/>
                    </a:cubicBezTo>
                    <a:cubicBezTo>
                      <a:pt x="27" y="1"/>
                      <a:pt x="29" y="4"/>
                      <a:pt x="30" y="5"/>
                    </a:cubicBezTo>
                    <a:cubicBezTo>
                      <a:pt x="30" y="9"/>
                      <a:pt x="31" y="16"/>
                      <a:pt x="31" y="19"/>
                    </a:cubicBezTo>
                    <a:cubicBezTo>
                      <a:pt x="22" y="20"/>
                      <a:pt x="12" y="21"/>
                      <a:pt x="3" y="22"/>
                    </a:cubicBezTo>
                    <a:cubicBezTo>
                      <a:pt x="3" y="21"/>
                      <a:pt x="1" y="18"/>
                      <a:pt x="1" y="16"/>
                    </a:cubicBezTo>
                    <a:cubicBezTo>
                      <a:pt x="1" y="13"/>
                      <a:pt x="0" y="6"/>
                      <a:pt x="0" y="3"/>
                    </a:cubicBezTo>
                    <a:close/>
                  </a:path>
                </a:pathLst>
              </a:custGeom>
              <a:solidFill>
                <a:srgbClr val="799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5" name="Freeform 443"/>
              <p:cNvSpPr>
                <a:spLocks/>
              </p:cNvSpPr>
              <p:nvPr/>
            </p:nvSpPr>
            <p:spPr bwMode="auto">
              <a:xfrm>
                <a:off x="4776797" y="5703907"/>
                <a:ext cx="244476" cy="95250"/>
              </a:xfrm>
              <a:custGeom>
                <a:avLst/>
                <a:gdLst>
                  <a:gd name="T0" fmla="*/ 42 w 109"/>
                  <a:gd name="T1" fmla="*/ 0 h 42"/>
                  <a:gd name="T2" fmla="*/ 108 w 109"/>
                  <a:gd name="T3" fmla="*/ 1 h 42"/>
                  <a:gd name="T4" fmla="*/ 109 w 109"/>
                  <a:gd name="T5" fmla="*/ 8 h 42"/>
                  <a:gd name="T6" fmla="*/ 106 w 109"/>
                  <a:gd name="T7" fmla="*/ 39 h 42"/>
                  <a:gd name="T8" fmla="*/ 10 w 109"/>
                  <a:gd name="T9" fmla="*/ 39 h 42"/>
                  <a:gd name="T10" fmla="*/ 0 w 109"/>
                  <a:gd name="T11" fmla="*/ 19 h 42"/>
                  <a:gd name="T12" fmla="*/ 42 w 109"/>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109" h="42">
                    <a:moveTo>
                      <a:pt x="42" y="0"/>
                    </a:moveTo>
                    <a:cubicBezTo>
                      <a:pt x="64" y="0"/>
                      <a:pt x="86" y="1"/>
                      <a:pt x="108" y="1"/>
                    </a:cubicBezTo>
                    <a:cubicBezTo>
                      <a:pt x="108" y="3"/>
                      <a:pt x="108" y="6"/>
                      <a:pt x="109" y="8"/>
                    </a:cubicBezTo>
                    <a:cubicBezTo>
                      <a:pt x="109" y="19"/>
                      <a:pt x="108" y="29"/>
                      <a:pt x="106" y="39"/>
                    </a:cubicBezTo>
                    <a:cubicBezTo>
                      <a:pt x="74" y="40"/>
                      <a:pt x="42" y="42"/>
                      <a:pt x="10" y="39"/>
                    </a:cubicBezTo>
                    <a:cubicBezTo>
                      <a:pt x="1" y="38"/>
                      <a:pt x="2" y="26"/>
                      <a:pt x="0" y="19"/>
                    </a:cubicBezTo>
                    <a:cubicBezTo>
                      <a:pt x="14" y="13"/>
                      <a:pt x="27" y="4"/>
                      <a:pt x="42" y="0"/>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6" name="Freeform 444"/>
              <p:cNvSpPr>
                <a:spLocks/>
              </p:cNvSpPr>
              <p:nvPr/>
            </p:nvSpPr>
            <p:spPr bwMode="auto">
              <a:xfrm>
                <a:off x="5110173" y="5707082"/>
                <a:ext cx="234951" cy="93663"/>
              </a:xfrm>
              <a:custGeom>
                <a:avLst/>
                <a:gdLst>
                  <a:gd name="T0" fmla="*/ 1 w 105"/>
                  <a:gd name="T1" fmla="*/ 1 h 42"/>
                  <a:gd name="T2" fmla="*/ 66 w 105"/>
                  <a:gd name="T3" fmla="*/ 2 h 42"/>
                  <a:gd name="T4" fmla="*/ 98 w 105"/>
                  <a:gd name="T5" fmla="*/ 13 h 42"/>
                  <a:gd name="T6" fmla="*/ 104 w 105"/>
                  <a:gd name="T7" fmla="*/ 37 h 42"/>
                  <a:gd name="T8" fmla="*/ 1 w 105"/>
                  <a:gd name="T9" fmla="*/ 38 h 42"/>
                  <a:gd name="T10" fmla="*/ 1 w 105"/>
                  <a:gd name="T11" fmla="*/ 1 h 42"/>
                </a:gdLst>
                <a:ahLst/>
                <a:cxnLst>
                  <a:cxn ang="0">
                    <a:pos x="T0" y="T1"/>
                  </a:cxn>
                  <a:cxn ang="0">
                    <a:pos x="T2" y="T3"/>
                  </a:cxn>
                  <a:cxn ang="0">
                    <a:pos x="T4" y="T5"/>
                  </a:cxn>
                  <a:cxn ang="0">
                    <a:pos x="T6" y="T7"/>
                  </a:cxn>
                  <a:cxn ang="0">
                    <a:pos x="T8" y="T9"/>
                  </a:cxn>
                  <a:cxn ang="0">
                    <a:pos x="T10" y="T11"/>
                  </a:cxn>
                </a:cxnLst>
                <a:rect l="0" t="0" r="r" b="b"/>
                <a:pathLst>
                  <a:path w="105" h="42">
                    <a:moveTo>
                      <a:pt x="1" y="1"/>
                    </a:moveTo>
                    <a:cubicBezTo>
                      <a:pt x="23" y="0"/>
                      <a:pt x="45" y="1"/>
                      <a:pt x="66" y="2"/>
                    </a:cubicBezTo>
                    <a:cubicBezTo>
                      <a:pt x="78" y="3"/>
                      <a:pt x="88" y="8"/>
                      <a:pt x="98" y="13"/>
                    </a:cubicBezTo>
                    <a:cubicBezTo>
                      <a:pt x="104" y="20"/>
                      <a:pt x="105" y="28"/>
                      <a:pt x="104" y="37"/>
                    </a:cubicBezTo>
                    <a:cubicBezTo>
                      <a:pt x="70" y="42"/>
                      <a:pt x="35" y="39"/>
                      <a:pt x="1" y="38"/>
                    </a:cubicBezTo>
                    <a:cubicBezTo>
                      <a:pt x="0" y="26"/>
                      <a:pt x="0" y="13"/>
                      <a:pt x="1" y="1"/>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nvGrpSpPr>
            <p:cNvPr id="6582" name="Group 6581"/>
            <p:cNvGrpSpPr/>
            <p:nvPr/>
          </p:nvGrpSpPr>
          <p:grpSpPr>
            <a:xfrm>
              <a:off x="3422657" y="3025785"/>
              <a:ext cx="1366840" cy="2773372"/>
              <a:chOff x="3422657" y="3025785"/>
              <a:chExt cx="1366840" cy="2773372"/>
            </a:xfrm>
          </p:grpSpPr>
          <p:sp>
            <p:nvSpPr>
              <p:cNvPr id="6446" name="Freeform 324"/>
              <p:cNvSpPr>
                <a:spLocks/>
              </p:cNvSpPr>
              <p:nvPr/>
            </p:nvSpPr>
            <p:spPr bwMode="auto">
              <a:xfrm>
                <a:off x="4335471" y="3043248"/>
                <a:ext cx="454026" cy="273051"/>
              </a:xfrm>
              <a:custGeom>
                <a:avLst/>
                <a:gdLst>
                  <a:gd name="T0" fmla="*/ 0 w 203"/>
                  <a:gd name="T1" fmla="*/ 64 h 122"/>
                  <a:gd name="T2" fmla="*/ 181 w 203"/>
                  <a:gd name="T3" fmla="*/ 0 h 122"/>
                  <a:gd name="T4" fmla="*/ 203 w 203"/>
                  <a:gd name="T5" fmla="*/ 70 h 122"/>
                  <a:gd name="T6" fmla="*/ 49 w 203"/>
                  <a:gd name="T7" fmla="*/ 113 h 122"/>
                  <a:gd name="T8" fmla="*/ 16 w 203"/>
                  <a:gd name="T9" fmla="*/ 122 h 122"/>
                  <a:gd name="T10" fmla="*/ 13 w 203"/>
                  <a:gd name="T11" fmla="*/ 111 h 122"/>
                  <a:gd name="T12" fmla="*/ 9 w 203"/>
                  <a:gd name="T13" fmla="*/ 113 h 122"/>
                  <a:gd name="T14" fmla="*/ 0 w 203"/>
                  <a:gd name="T15" fmla="*/ 67 h 122"/>
                  <a:gd name="T16" fmla="*/ 0 w 203"/>
                  <a:gd name="T17"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22">
                    <a:moveTo>
                      <a:pt x="0" y="64"/>
                    </a:moveTo>
                    <a:cubicBezTo>
                      <a:pt x="60" y="44"/>
                      <a:pt x="120" y="21"/>
                      <a:pt x="181" y="0"/>
                    </a:cubicBezTo>
                    <a:cubicBezTo>
                      <a:pt x="188" y="23"/>
                      <a:pt x="195" y="47"/>
                      <a:pt x="203" y="70"/>
                    </a:cubicBezTo>
                    <a:cubicBezTo>
                      <a:pt x="151" y="84"/>
                      <a:pt x="100" y="99"/>
                      <a:pt x="49" y="113"/>
                    </a:cubicBezTo>
                    <a:cubicBezTo>
                      <a:pt x="38" y="116"/>
                      <a:pt x="27" y="119"/>
                      <a:pt x="16" y="122"/>
                    </a:cubicBezTo>
                    <a:cubicBezTo>
                      <a:pt x="16" y="119"/>
                      <a:pt x="14" y="114"/>
                      <a:pt x="13" y="111"/>
                    </a:cubicBezTo>
                    <a:cubicBezTo>
                      <a:pt x="12" y="112"/>
                      <a:pt x="10" y="112"/>
                      <a:pt x="9" y="113"/>
                    </a:cubicBezTo>
                    <a:cubicBezTo>
                      <a:pt x="7" y="97"/>
                      <a:pt x="4" y="82"/>
                      <a:pt x="0" y="67"/>
                    </a:cubicBezTo>
                    <a:lnTo>
                      <a:pt x="0" y="64"/>
                    </a:lnTo>
                    <a:close/>
                  </a:path>
                </a:pathLst>
              </a:custGeom>
              <a:solidFill>
                <a:srgbClr val="252C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48" name="Freeform 326"/>
              <p:cNvSpPr>
                <a:spLocks/>
              </p:cNvSpPr>
              <p:nvPr/>
            </p:nvSpPr>
            <p:spPr bwMode="auto">
              <a:xfrm>
                <a:off x="3765557" y="3500449"/>
                <a:ext cx="250826" cy="985841"/>
              </a:xfrm>
              <a:custGeom>
                <a:avLst/>
                <a:gdLst>
                  <a:gd name="T0" fmla="*/ 81 w 112"/>
                  <a:gd name="T1" fmla="*/ 24 h 440"/>
                  <a:gd name="T2" fmla="*/ 112 w 112"/>
                  <a:gd name="T3" fmla="*/ 0 h 440"/>
                  <a:gd name="T4" fmla="*/ 90 w 112"/>
                  <a:gd name="T5" fmla="*/ 23 h 440"/>
                  <a:gd name="T6" fmla="*/ 82 w 112"/>
                  <a:gd name="T7" fmla="*/ 48 h 440"/>
                  <a:gd name="T8" fmla="*/ 90 w 112"/>
                  <a:gd name="T9" fmla="*/ 50 h 440"/>
                  <a:gd name="T10" fmla="*/ 91 w 112"/>
                  <a:gd name="T11" fmla="*/ 52 h 440"/>
                  <a:gd name="T12" fmla="*/ 69 w 112"/>
                  <a:gd name="T13" fmla="*/ 288 h 440"/>
                  <a:gd name="T14" fmla="*/ 61 w 112"/>
                  <a:gd name="T15" fmla="*/ 378 h 440"/>
                  <a:gd name="T16" fmla="*/ 76 w 112"/>
                  <a:gd name="T17" fmla="*/ 429 h 440"/>
                  <a:gd name="T18" fmla="*/ 85 w 112"/>
                  <a:gd name="T19" fmla="*/ 430 h 440"/>
                  <a:gd name="T20" fmla="*/ 84 w 112"/>
                  <a:gd name="T21" fmla="*/ 440 h 440"/>
                  <a:gd name="T22" fmla="*/ 60 w 112"/>
                  <a:gd name="T23" fmla="*/ 440 h 440"/>
                  <a:gd name="T24" fmla="*/ 11 w 112"/>
                  <a:gd name="T25" fmla="*/ 435 h 440"/>
                  <a:gd name="T26" fmla="*/ 30 w 112"/>
                  <a:gd name="T27" fmla="*/ 371 h 440"/>
                  <a:gd name="T28" fmla="*/ 21 w 112"/>
                  <a:gd name="T29" fmla="*/ 281 h 440"/>
                  <a:gd name="T30" fmla="*/ 0 w 112"/>
                  <a:gd name="T31" fmla="*/ 53 h 440"/>
                  <a:gd name="T32" fmla="*/ 4 w 112"/>
                  <a:gd name="T33" fmla="*/ 50 h 440"/>
                  <a:gd name="T34" fmla="*/ 9 w 112"/>
                  <a:gd name="T35" fmla="*/ 47 h 440"/>
                  <a:gd name="T36" fmla="*/ 46 w 112"/>
                  <a:gd name="T37" fmla="*/ 112 h 440"/>
                  <a:gd name="T38" fmla="*/ 73 w 112"/>
                  <a:gd name="T39" fmla="*/ 63 h 440"/>
                  <a:gd name="T40" fmla="*/ 81 w 112"/>
                  <a:gd name="T41" fmla="*/ 2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440">
                    <a:moveTo>
                      <a:pt x="81" y="24"/>
                    </a:moveTo>
                    <a:cubicBezTo>
                      <a:pt x="90" y="15"/>
                      <a:pt x="102" y="9"/>
                      <a:pt x="112" y="0"/>
                    </a:cubicBezTo>
                    <a:cubicBezTo>
                      <a:pt x="108" y="11"/>
                      <a:pt x="98" y="15"/>
                      <a:pt x="90" y="23"/>
                    </a:cubicBezTo>
                    <a:cubicBezTo>
                      <a:pt x="84" y="30"/>
                      <a:pt x="83" y="39"/>
                      <a:pt x="82" y="48"/>
                    </a:cubicBezTo>
                    <a:cubicBezTo>
                      <a:pt x="85" y="49"/>
                      <a:pt x="87" y="49"/>
                      <a:pt x="90" y="50"/>
                    </a:cubicBezTo>
                    <a:cubicBezTo>
                      <a:pt x="91" y="52"/>
                      <a:pt x="91" y="52"/>
                      <a:pt x="91" y="52"/>
                    </a:cubicBezTo>
                    <a:cubicBezTo>
                      <a:pt x="84" y="131"/>
                      <a:pt x="76" y="209"/>
                      <a:pt x="69" y="288"/>
                    </a:cubicBezTo>
                    <a:cubicBezTo>
                      <a:pt x="61" y="317"/>
                      <a:pt x="63" y="348"/>
                      <a:pt x="61" y="378"/>
                    </a:cubicBezTo>
                    <a:cubicBezTo>
                      <a:pt x="59" y="396"/>
                      <a:pt x="68" y="413"/>
                      <a:pt x="76" y="429"/>
                    </a:cubicBezTo>
                    <a:cubicBezTo>
                      <a:pt x="79" y="429"/>
                      <a:pt x="82" y="430"/>
                      <a:pt x="85" y="430"/>
                    </a:cubicBezTo>
                    <a:cubicBezTo>
                      <a:pt x="85" y="433"/>
                      <a:pt x="84" y="437"/>
                      <a:pt x="84" y="440"/>
                    </a:cubicBezTo>
                    <a:cubicBezTo>
                      <a:pt x="76" y="440"/>
                      <a:pt x="68" y="440"/>
                      <a:pt x="60" y="440"/>
                    </a:cubicBezTo>
                    <a:cubicBezTo>
                      <a:pt x="44" y="436"/>
                      <a:pt x="27" y="434"/>
                      <a:pt x="11" y="435"/>
                    </a:cubicBezTo>
                    <a:cubicBezTo>
                      <a:pt x="21" y="415"/>
                      <a:pt x="33" y="394"/>
                      <a:pt x="30" y="371"/>
                    </a:cubicBezTo>
                    <a:cubicBezTo>
                      <a:pt x="27" y="341"/>
                      <a:pt x="22" y="311"/>
                      <a:pt x="21" y="281"/>
                    </a:cubicBezTo>
                    <a:cubicBezTo>
                      <a:pt x="15" y="205"/>
                      <a:pt x="6" y="129"/>
                      <a:pt x="0" y="53"/>
                    </a:cubicBezTo>
                    <a:cubicBezTo>
                      <a:pt x="4" y="50"/>
                      <a:pt x="4" y="50"/>
                      <a:pt x="4" y="50"/>
                    </a:cubicBezTo>
                    <a:cubicBezTo>
                      <a:pt x="6" y="49"/>
                      <a:pt x="8" y="48"/>
                      <a:pt x="9" y="47"/>
                    </a:cubicBezTo>
                    <a:cubicBezTo>
                      <a:pt x="20" y="70"/>
                      <a:pt x="30" y="93"/>
                      <a:pt x="46" y="112"/>
                    </a:cubicBezTo>
                    <a:cubicBezTo>
                      <a:pt x="56" y="97"/>
                      <a:pt x="65" y="80"/>
                      <a:pt x="73" y="63"/>
                    </a:cubicBezTo>
                    <a:cubicBezTo>
                      <a:pt x="80" y="51"/>
                      <a:pt x="79" y="37"/>
                      <a:pt x="81" y="24"/>
                    </a:cubicBezTo>
                    <a:close/>
                  </a:path>
                </a:pathLst>
              </a:custGeom>
              <a:solidFill>
                <a:srgbClr val="EC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0" name="Freeform 328"/>
              <p:cNvSpPr>
                <a:spLocks/>
              </p:cNvSpPr>
              <p:nvPr/>
            </p:nvSpPr>
            <p:spPr bwMode="auto">
              <a:xfrm>
                <a:off x="3573469" y="3025785"/>
                <a:ext cx="493714" cy="471489"/>
              </a:xfrm>
              <a:custGeom>
                <a:avLst/>
                <a:gdLst>
                  <a:gd name="T0" fmla="*/ 201 w 221"/>
                  <a:gd name="T1" fmla="*/ 0 h 211"/>
                  <a:gd name="T2" fmla="*/ 128 w 221"/>
                  <a:gd name="T3" fmla="*/ 6 h 211"/>
                  <a:gd name="T4" fmla="*/ 35 w 221"/>
                  <a:gd name="T5" fmla="*/ 50 h 211"/>
                  <a:gd name="T6" fmla="*/ 68 w 221"/>
                  <a:gd name="T7" fmla="*/ 211 h 211"/>
                  <a:gd name="T8" fmla="*/ 107 w 221"/>
                  <a:gd name="T9" fmla="*/ 168 h 211"/>
                  <a:gd name="T10" fmla="*/ 92 w 221"/>
                  <a:gd name="T11" fmla="*/ 124 h 211"/>
                  <a:gd name="T12" fmla="*/ 128 w 221"/>
                  <a:gd name="T13" fmla="*/ 101 h 211"/>
                  <a:gd name="T14" fmla="*/ 177 w 221"/>
                  <a:gd name="T15" fmla="*/ 96 h 211"/>
                  <a:gd name="T16" fmla="*/ 217 w 221"/>
                  <a:gd name="T17" fmla="*/ 74 h 211"/>
                  <a:gd name="T18" fmla="*/ 201 w 221"/>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11">
                    <a:moveTo>
                      <a:pt x="201" y="0"/>
                    </a:moveTo>
                    <a:cubicBezTo>
                      <a:pt x="177" y="5"/>
                      <a:pt x="152" y="7"/>
                      <a:pt x="128" y="6"/>
                    </a:cubicBezTo>
                    <a:cubicBezTo>
                      <a:pt x="92" y="4"/>
                      <a:pt x="56" y="21"/>
                      <a:pt x="35" y="50"/>
                    </a:cubicBezTo>
                    <a:cubicBezTo>
                      <a:pt x="0" y="100"/>
                      <a:pt x="15" y="178"/>
                      <a:pt x="68" y="211"/>
                    </a:cubicBezTo>
                    <a:cubicBezTo>
                      <a:pt x="83" y="199"/>
                      <a:pt x="97" y="185"/>
                      <a:pt x="107" y="168"/>
                    </a:cubicBezTo>
                    <a:cubicBezTo>
                      <a:pt x="98" y="156"/>
                      <a:pt x="83" y="140"/>
                      <a:pt x="92" y="124"/>
                    </a:cubicBezTo>
                    <a:cubicBezTo>
                      <a:pt x="105" y="118"/>
                      <a:pt x="119" y="112"/>
                      <a:pt x="128" y="101"/>
                    </a:cubicBezTo>
                    <a:cubicBezTo>
                      <a:pt x="144" y="101"/>
                      <a:pt x="161" y="102"/>
                      <a:pt x="177" y="96"/>
                    </a:cubicBezTo>
                    <a:cubicBezTo>
                      <a:pt x="190" y="90"/>
                      <a:pt x="209" y="89"/>
                      <a:pt x="217" y="74"/>
                    </a:cubicBezTo>
                    <a:cubicBezTo>
                      <a:pt x="221" y="48"/>
                      <a:pt x="210" y="24"/>
                      <a:pt x="201" y="0"/>
                    </a:cubicBezTo>
                    <a:close/>
                  </a:path>
                </a:pathLst>
              </a:custGeom>
              <a:solidFill>
                <a:srgbClr val="FED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6" name="Freeform 334"/>
              <p:cNvSpPr>
                <a:spLocks/>
              </p:cNvSpPr>
              <p:nvPr/>
            </p:nvSpPr>
            <p:spPr bwMode="auto">
              <a:xfrm>
                <a:off x="3724282" y="3190886"/>
                <a:ext cx="349251" cy="560389"/>
              </a:xfrm>
              <a:custGeom>
                <a:avLst/>
                <a:gdLst>
                  <a:gd name="T0" fmla="*/ 109 w 156"/>
                  <a:gd name="T1" fmla="*/ 22 h 250"/>
                  <a:gd name="T2" fmla="*/ 149 w 156"/>
                  <a:gd name="T3" fmla="*/ 0 h 250"/>
                  <a:gd name="T4" fmla="*/ 154 w 156"/>
                  <a:gd name="T5" fmla="*/ 81 h 250"/>
                  <a:gd name="T6" fmla="*/ 130 w 156"/>
                  <a:gd name="T7" fmla="*/ 138 h 250"/>
                  <a:gd name="T8" fmla="*/ 99 w 156"/>
                  <a:gd name="T9" fmla="*/ 162 h 250"/>
                  <a:gd name="T10" fmla="*/ 91 w 156"/>
                  <a:gd name="T11" fmla="*/ 201 h 250"/>
                  <a:gd name="T12" fmla="*/ 64 w 156"/>
                  <a:gd name="T13" fmla="*/ 250 h 250"/>
                  <a:gd name="T14" fmla="*/ 27 w 156"/>
                  <a:gd name="T15" fmla="*/ 185 h 250"/>
                  <a:gd name="T16" fmla="*/ 28 w 156"/>
                  <a:gd name="T17" fmla="*/ 161 h 250"/>
                  <a:gd name="T18" fmla="*/ 0 w 156"/>
                  <a:gd name="T19" fmla="*/ 137 h 250"/>
                  <a:gd name="T20" fmla="*/ 39 w 156"/>
                  <a:gd name="T21" fmla="*/ 94 h 250"/>
                  <a:gd name="T22" fmla="*/ 24 w 156"/>
                  <a:gd name="T23" fmla="*/ 50 h 250"/>
                  <a:gd name="T24" fmla="*/ 60 w 156"/>
                  <a:gd name="T25" fmla="*/ 27 h 250"/>
                  <a:gd name="T26" fmla="*/ 109 w 156"/>
                  <a:gd name="T27" fmla="*/ 2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250">
                    <a:moveTo>
                      <a:pt x="109" y="22"/>
                    </a:moveTo>
                    <a:cubicBezTo>
                      <a:pt x="122" y="16"/>
                      <a:pt x="141" y="15"/>
                      <a:pt x="149" y="0"/>
                    </a:cubicBezTo>
                    <a:cubicBezTo>
                      <a:pt x="155" y="27"/>
                      <a:pt x="154" y="54"/>
                      <a:pt x="154" y="81"/>
                    </a:cubicBezTo>
                    <a:cubicBezTo>
                      <a:pt x="156" y="103"/>
                      <a:pt x="143" y="122"/>
                      <a:pt x="130" y="138"/>
                    </a:cubicBezTo>
                    <a:cubicBezTo>
                      <a:pt x="120" y="147"/>
                      <a:pt x="108" y="153"/>
                      <a:pt x="99" y="162"/>
                    </a:cubicBezTo>
                    <a:cubicBezTo>
                      <a:pt x="97" y="175"/>
                      <a:pt x="98" y="189"/>
                      <a:pt x="91" y="201"/>
                    </a:cubicBezTo>
                    <a:cubicBezTo>
                      <a:pt x="83" y="218"/>
                      <a:pt x="74" y="235"/>
                      <a:pt x="64" y="250"/>
                    </a:cubicBezTo>
                    <a:cubicBezTo>
                      <a:pt x="48" y="231"/>
                      <a:pt x="38" y="208"/>
                      <a:pt x="27" y="185"/>
                    </a:cubicBezTo>
                    <a:cubicBezTo>
                      <a:pt x="27" y="177"/>
                      <a:pt x="31" y="169"/>
                      <a:pt x="28" y="161"/>
                    </a:cubicBezTo>
                    <a:cubicBezTo>
                      <a:pt x="19" y="153"/>
                      <a:pt x="8" y="146"/>
                      <a:pt x="0" y="137"/>
                    </a:cubicBezTo>
                    <a:cubicBezTo>
                      <a:pt x="15" y="125"/>
                      <a:pt x="29" y="111"/>
                      <a:pt x="39" y="94"/>
                    </a:cubicBezTo>
                    <a:cubicBezTo>
                      <a:pt x="30" y="82"/>
                      <a:pt x="15" y="66"/>
                      <a:pt x="24" y="50"/>
                    </a:cubicBezTo>
                    <a:cubicBezTo>
                      <a:pt x="37" y="44"/>
                      <a:pt x="51" y="38"/>
                      <a:pt x="60" y="27"/>
                    </a:cubicBezTo>
                    <a:cubicBezTo>
                      <a:pt x="76" y="27"/>
                      <a:pt x="93" y="28"/>
                      <a:pt x="109" y="22"/>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0" name="Freeform 338"/>
              <p:cNvSpPr>
                <a:spLocks/>
              </p:cNvSpPr>
              <p:nvPr/>
            </p:nvSpPr>
            <p:spPr bwMode="auto">
              <a:xfrm>
                <a:off x="4122746" y="3192473"/>
                <a:ext cx="233363" cy="168276"/>
              </a:xfrm>
              <a:custGeom>
                <a:avLst/>
                <a:gdLst>
                  <a:gd name="T0" fmla="*/ 95 w 104"/>
                  <a:gd name="T1" fmla="*/ 0 h 75"/>
                  <a:gd name="T2" fmla="*/ 104 w 104"/>
                  <a:gd name="T3" fmla="*/ 46 h 75"/>
                  <a:gd name="T4" fmla="*/ 86 w 104"/>
                  <a:gd name="T5" fmla="*/ 52 h 75"/>
                  <a:gd name="T6" fmla="*/ 63 w 104"/>
                  <a:gd name="T7" fmla="*/ 59 h 75"/>
                  <a:gd name="T8" fmla="*/ 12 w 104"/>
                  <a:gd name="T9" fmla="*/ 75 h 75"/>
                  <a:gd name="T10" fmla="*/ 0 w 104"/>
                  <a:gd name="T11" fmla="*/ 36 h 75"/>
                  <a:gd name="T12" fmla="*/ 92 w 104"/>
                  <a:gd name="T13" fmla="*/ 6 h 75"/>
                  <a:gd name="T14" fmla="*/ 95 w 104"/>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75">
                    <a:moveTo>
                      <a:pt x="95" y="0"/>
                    </a:moveTo>
                    <a:cubicBezTo>
                      <a:pt x="99" y="15"/>
                      <a:pt x="102" y="30"/>
                      <a:pt x="104" y="46"/>
                    </a:cubicBezTo>
                    <a:cubicBezTo>
                      <a:pt x="98" y="48"/>
                      <a:pt x="92" y="50"/>
                      <a:pt x="86" y="52"/>
                    </a:cubicBezTo>
                    <a:cubicBezTo>
                      <a:pt x="78" y="54"/>
                      <a:pt x="70" y="56"/>
                      <a:pt x="63" y="59"/>
                    </a:cubicBezTo>
                    <a:cubicBezTo>
                      <a:pt x="46" y="64"/>
                      <a:pt x="29" y="70"/>
                      <a:pt x="12" y="75"/>
                    </a:cubicBezTo>
                    <a:cubicBezTo>
                      <a:pt x="8" y="62"/>
                      <a:pt x="4" y="49"/>
                      <a:pt x="0" y="36"/>
                    </a:cubicBezTo>
                    <a:cubicBezTo>
                      <a:pt x="31" y="26"/>
                      <a:pt x="62" y="16"/>
                      <a:pt x="92" y="6"/>
                    </a:cubicBezTo>
                    <a:cubicBezTo>
                      <a:pt x="93" y="5"/>
                      <a:pt x="95" y="2"/>
                      <a:pt x="95" y="0"/>
                    </a:cubicBezTo>
                    <a:close/>
                  </a:path>
                </a:pathLst>
              </a:custGeom>
              <a:solidFill>
                <a:srgbClr val="333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0" name="Freeform 358"/>
              <p:cNvSpPr>
                <a:spLocks/>
              </p:cNvSpPr>
              <p:nvPr/>
            </p:nvSpPr>
            <p:spPr bwMode="auto">
              <a:xfrm>
                <a:off x="3422657" y="3605225"/>
                <a:ext cx="476251" cy="1139829"/>
              </a:xfrm>
              <a:custGeom>
                <a:avLst/>
                <a:gdLst>
                  <a:gd name="T0" fmla="*/ 119 w 213"/>
                  <a:gd name="T1" fmla="*/ 9 h 509"/>
                  <a:gd name="T2" fmla="*/ 157 w 213"/>
                  <a:gd name="T3" fmla="*/ 3 h 509"/>
                  <a:gd name="T4" fmla="*/ 153 w 213"/>
                  <a:gd name="T5" fmla="*/ 6 h 509"/>
                  <a:gd name="T6" fmla="*/ 119 w 213"/>
                  <a:gd name="T7" fmla="*/ 48 h 509"/>
                  <a:gd name="T8" fmla="*/ 118 w 213"/>
                  <a:gd name="T9" fmla="*/ 74 h 509"/>
                  <a:gd name="T10" fmla="*/ 148 w 213"/>
                  <a:gd name="T11" fmla="*/ 163 h 509"/>
                  <a:gd name="T12" fmla="*/ 174 w 213"/>
                  <a:gd name="T13" fmla="*/ 234 h 509"/>
                  <a:gd name="T14" fmla="*/ 183 w 213"/>
                  <a:gd name="T15" fmla="*/ 324 h 509"/>
                  <a:gd name="T16" fmla="*/ 164 w 213"/>
                  <a:gd name="T17" fmla="*/ 388 h 509"/>
                  <a:gd name="T18" fmla="*/ 213 w 213"/>
                  <a:gd name="T19" fmla="*/ 393 h 509"/>
                  <a:gd name="T20" fmla="*/ 160 w 213"/>
                  <a:gd name="T21" fmla="*/ 394 h 509"/>
                  <a:gd name="T22" fmla="*/ 98 w 213"/>
                  <a:gd name="T23" fmla="*/ 472 h 509"/>
                  <a:gd name="T24" fmla="*/ 99 w 213"/>
                  <a:gd name="T25" fmla="*/ 509 h 509"/>
                  <a:gd name="T26" fmla="*/ 95 w 213"/>
                  <a:gd name="T27" fmla="*/ 476 h 509"/>
                  <a:gd name="T28" fmla="*/ 52 w 213"/>
                  <a:gd name="T29" fmla="*/ 487 h 509"/>
                  <a:gd name="T30" fmla="*/ 53 w 213"/>
                  <a:gd name="T31" fmla="*/ 459 h 509"/>
                  <a:gd name="T32" fmla="*/ 70 w 213"/>
                  <a:gd name="T33" fmla="*/ 292 h 509"/>
                  <a:gd name="T34" fmla="*/ 68 w 213"/>
                  <a:gd name="T35" fmla="*/ 196 h 509"/>
                  <a:gd name="T36" fmla="*/ 61 w 213"/>
                  <a:gd name="T37" fmla="*/ 167 h 509"/>
                  <a:gd name="T38" fmla="*/ 22 w 213"/>
                  <a:gd name="T39" fmla="*/ 241 h 509"/>
                  <a:gd name="T40" fmla="*/ 22 w 213"/>
                  <a:gd name="T41" fmla="*/ 156 h 509"/>
                  <a:gd name="T42" fmla="*/ 11 w 213"/>
                  <a:gd name="T43" fmla="*/ 140 h 509"/>
                  <a:gd name="T44" fmla="*/ 0 w 213"/>
                  <a:gd name="T45" fmla="*/ 134 h 509"/>
                  <a:gd name="T46" fmla="*/ 60 w 213"/>
                  <a:gd name="T47" fmla="*/ 57 h 509"/>
                  <a:gd name="T48" fmla="*/ 119 w 213"/>
                  <a:gd name="T49" fmla="*/ 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 h="509">
                    <a:moveTo>
                      <a:pt x="119" y="9"/>
                    </a:moveTo>
                    <a:cubicBezTo>
                      <a:pt x="132" y="6"/>
                      <a:pt x="145" y="0"/>
                      <a:pt x="157" y="3"/>
                    </a:cubicBezTo>
                    <a:cubicBezTo>
                      <a:pt x="153" y="6"/>
                      <a:pt x="153" y="6"/>
                      <a:pt x="153" y="6"/>
                    </a:cubicBezTo>
                    <a:cubicBezTo>
                      <a:pt x="140" y="19"/>
                      <a:pt x="129" y="33"/>
                      <a:pt x="119" y="48"/>
                    </a:cubicBezTo>
                    <a:cubicBezTo>
                      <a:pt x="113" y="55"/>
                      <a:pt x="115" y="65"/>
                      <a:pt x="118" y="74"/>
                    </a:cubicBezTo>
                    <a:cubicBezTo>
                      <a:pt x="127" y="104"/>
                      <a:pt x="136" y="134"/>
                      <a:pt x="148" y="163"/>
                    </a:cubicBezTo>
                    <a:cubicBezTo>
                      <a:pt x="157" y="187"/>
                      <a:pt x="160" y="213"/>
                      <a:pt x="174" y="234"/>
                    </a:cubicBezTo>
                    <a:cubicBezTo>
                      <a:pt x="175" y="264"/>
                      <a:pt x="180" y="294"/>
                      <a:pt x="183" y="324"/>
                    </a:cubicBezTo>
                    <a:cubicBezTo>
                      <a:pt x="186" y="347"/>
                      <a:pt x="174" y="368"/>
                      <a:pt x="164" y="388"/>
                    </a:cubicBezTo>
                    <a:cubicBezTo>
                      <a:pt x="180" y="387"/>
                      <a:pt x="197" y="389"/>
                      <a:pt x="213" y="393"/>
                    </a:cubicBezTo>
                    <a:cubicBezTo>
                      <a:pt x="195" y="394"/>
                      <a:pt x="178" y="393"/>
                      <a:pt x="160" y="394"/>
                    </a:cubicBezTo>
                    <a:cubicBezTo>
                      <a:pt x="142" y="422"/>
                      <a:pt x="125" y="451"/>
                      <a:pt x="98" y="472"/>
                    </a:cubicBezTo>
                    <a:cubicBezTo>
                      <a:pt x="98" y="484"/>
                      <a:pt x="99" y="497"/>
                      <a:pt x="99" y="509"/>
                    </a:cubicBezTo>
                    <a:cubicBezTo>
                      <a:pt x="98" y="498"/>
                      <a:pt x="96" y="487"/>
                      <a:pt x="95" y="476"/>
                    </a:cubicBezTo>
                    <a:cubicBezTo>
                      <a:pt x="81" y="481"/>
                      <a:pt x="66" y="493"/>
                      <a:pt x="52" y="487"/>
                    </a:cubicBezTo>
                    <a:cubicBezTo>
                      <a:pt x="50" y="478"/>
                      <a:pt x="52" y="469"/>
                      <a:pt x="53" y="459"/>
                    </a:cubicBezTo>
                    <a:cubicBezTo>
                      <a:pt x="58" y="404"/>
                      <a:pt x="65" y="348"/>
                      <a:pt x="70" y="292"/>
                    </a:cubicBezTo>
                    <a:cubicBezTo>
                      <a:pt x="76" y="260"/>
                      <a:pt x="70" y="228"/>
                      <a:pt x="68" y="196"/>
                    </a:cubicBezTo>
                    <a:cubicBezTo>
                      <a:pt x="66" y="186"/>
                      <a:pt x="67" y="175"/>
                      <a:pt x="61" y="167"/>
                    </a:cubicBezTo>
                    <a:cubicBezTo>
                      <a:pt x="46" y="190"/>
                      <a:pt x="34" y="216"/>
                      <a:pt x="22" y="241"/>
                    </a:cubicBezTo>
                    <a:cubicBezTo>
                      <a:pt x="22" y="213"/>
                      <a:pt x="23" y="184"/>
                      <a:pt x="22" y="156"/>
                    </a:cubicBezTo>
                    <a:cubicBezTo>
                      <a:pt x="22" y="149"/>
                      <a:pt x="18" y="142"/>
                      <a:pt x="11" y="140"/>
                    </a:cubicBezTo>
                    <a:cubicBezTo>
                      <a:pt x="8" y="138"/>
                      <a:pt x="4" y="136"/>
                      <a:pt x="0" y="134"/>
                    </a:cubicBezTo>
                    <a:cubicBezTo>
                      <a:pt x="15" y="105"/>
                      <a:pt x="35" y="78"/>
                      <a:pt x="60" y="57"/>
                    </a:cubicBezTo>
                    <a:cubicBezTo>
                      <a:pt x="79" y="40"/>
                      <a:pt x="93" y="15"/>
                      <a:pt x="119" y="9"/>
                    </a:cubicBezTo>
                    <a:close/>
                  </a:path>
                </a:pathLst>
              </a:custGeom>
              <a:solidFill>
                <a:srgbClr val="E9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1" name="Freeform 359"/>
              <p:cNvSpPr>
                <a:spLocks/>
              </p:cNvSpPr>
              <p:nvPr/>
            </p:nvSpPr>
            <p:spPr bwMode="auto">
              <a:xfrm>
                <a:off x="3897320" y="3611575"/>
                <a:ext cx="411163" cy="1073154"/>
              </a:xfrm>
              <a:custGeom>
                <a:avLst/>
                <a:gdLst>
                  <a:gd name="T0" fmla="*/ 31 w 184"/>
                  <a:gd name="T1" fmla="*/ 0 h 479"/>
                  <a:gd name="T2" fmla="*/ 90 w 184"/>
                  <a:gd name="T3" fmla="*/ 18 h 479"/>
                  <a:gd name="T4" fmla="*/ 151 w 184"/>
                  <a:gd name="T5" fmla="*/ 32 h 479"/>
                  <a:gd name="T6" fmla="*/ 162 w 184"/>
                  <a:gd name="T7" fmla="*/ 26 h 479"/>
                  <a:gd name="T8" fmla="*/ 162 w 184"/>
                  <a:gd name="T9" fmla="*/ 28 h 479"/>
                  <a:gd name="T10" fmla="*/ 184 w 184"/>
                  <a:gd name="T11" fmla="*/ 92 h 479"/>
                  <a:gd name="T12" fmla="*/ 127 w 184"/>
                  <a:gd name="T13" fmla="*/ 98 h 479"/>
                  <a:gd name="T14" fmla="*/ 114 w 184"/>
                  <a:gd name="T15" fmla="*/ 233 h 479"/>
                  <a:gd name="T16" fmla="*/ 114 w 184"/>
                  <a:gd name="T17" fmla="*/ 264 h 479"/>
                  <a:gd name="T18" fmla="*/ 109 w 184"/>
                  <a:gd name="T19" fmla="*/ 479 h 479"/>
                  <a:gd name="T20" fmla="*/ 78 w 184"/>
                  <a:gd name="T21" fmla="*/ 460 h 479"/>
                  <a:gd name="T22" fmla="*/ 25 w 184"/>
                  <a:gd name="T23" fmla="*/ 390 h 479"/>
                  <a:gd name="T24" fmla="*/ 26 w 184"/>
                  <a:gd name="T25" fmla="*/ 380 h 479"/>
                  <a:gd name="T26" fmla="*/ 17 w 184"/>
                  <a:gd name="T27" fmla="*/ 379 h 479"/>
                  <a:gd name="T28" fmla="*/ 2 w 184"/>
                  <a:gd name="T29" fmla="*/ 328 h 479"/>
                  <a:gd name="T30" fmla="*/ 10 w 184"/>
                  <a:gd name="T31" fmla="*/ 238 h 479"/>
                  <a:gd name="T32" fmla="*/ 35 w 184"/>
                  <a:gd name="T33" fmla="*/ 165 h 479"/>
                  <a:gd name="T34" fmla="*/ 64 w 184"/>
                  <a:gd name="T35" fmla="*/ 81 h 479"/>
                  <a:gd name="T36" fmla="*/ 70 w 184"/>
                  <a:gd name="T37" fmla="*/ 53 h 479"/>
                  <a:gd name="T38" fmla="*/ 32 w 184"/>
                  <a:gd name="T39" fmla="*/ 2 h 479"/>
                  <a:gd name="T40" fmla="*/ 31 w 184"/>
                  <a:gd name="T4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479">
                    <a:moveTo>
                      <a:pt x="31" y="0"/>
                    </a:moveTo>
                    <a:cubicBezTo>
                      <a:pt x="51" y="1"/>
                      <a:pt x="73" y="5"/>
                      <a:pt x="90" y="18"/>
                    </a:cubicBezTo>
                    <a:cubicBezTo>
                      <a:pt x="107" y="31"/>
                      <a:pt x="130" y="34"/>
                      <a:pt x="151" y="32"/>
                    </a:cubicBezTo>
                    <a:cubicBezTo>
                      <a:pt x="156" y="32"/>
                      <a:pt x="159" y="30"/>
                      <a:pt x="162" y="26"/>
                    </a:cubicBezTo>
                    <a:cubicBezTo>
                      <a:pt x="162" y="26"/>
                      <a:pt x="162" y="27"/>
                      <a:pt x="162" y="28"/>
                    </a:cubicBezTo>
                    <a:cubicBezTo>
                      <a:pt x="162" y="51"/>
                      <a:pt x="172" y="72"/>
                      <a:pt x="184" y="92"/>
                    </a:cubicBezTo>
                    <a:cubicBezTo>
                      <a:pt x="165" y="96"/>
                      <a:pt x="146" y="98"/>
                      <a:pt x="127" y="98"/>
                    </a:cubicBezTo>
                    <a:cubicBezTo>
                      <a:pt x="121" y="143"/>
                      <a:pt x="120" y="188"/>
                      <a:pt x="114" y="233"/>
                    </a:cubicBezTo>
                    <a:cubicBezTo>
                      <a:pt x="112" y="243"/>
                      <a:pt x="113" y="253"/>
                      <a:pt x="114" y="264"/>
                    </a:cubicBezTo>
                    <a:cubicBezTo>
                      <a:pt x="96" y="334"/>
                      <a:pt x="95" y="408"/>
                      <a:pt x="109" y="479"/>
                    </a:cubicBezTo>
                    <a:cubicBezTo>
                      <a:pt x="97" y="476"/>
                      <a:pt x="87" y="468"/>
                      <a:pt x="78" y="460"/>
                    </a:cubicBezTo>
                    <a:cubicBezTo>
                      <a:pt x="55" y="442"/>
                      <a:pt x="40" y="415"/>
                      <a:pt x="25" y="390"/>
                    </a:cubicBezTo>
                    <a:cubicBezTo>
                      <a:pt x="25" y="387"/>
                      <a:pt x="26" y="383"/>
                      <a:pt x="26" y="380"/>
                    </a:cubicBezTo>
                    <a:cubicBezTo>
                      <a:pt x="23" y="380"/>
                      <a:pt x="20" y="379"/>
                      <a:pt x="17" y="379"/>
                    </a:cubicBezTo>
                    <a:cubicBezTo>
                      <a:pt x="9" y="363"/>
                      <a:pt x="0" y="346"/>
                      <a:pt x="2" y="328"/>
                    </a:cubicBezTo>
                    <a:cubicBezTo>
                      <a:pt x="4" y="298"/>
                      <a:pt x="2" y="267"/>
                      <a:pt x="10" y="238"/>
                    </a:cubicBezTo>
                    <a:cubicBezTo>
                      <a:pt x="23" y="215"/>
                      <a:pt x="26" y="189"/>
                      <a:pt x="35" y="165"/>
                    </a:cubicBezTo>
                    <a:cubicBezTo>
                      <a:pt x="47" y="138"/>
                      <a:pt x="53" y="109"/>
                      <a:pt x="64" y="81"/>
                    </a:cubicBezTo>
                    <a:cubicBezTo>
                      <a:pt x="67" y="72"/>
                      <a:pt x="70" y="63"/>
                      <a:pt x="70" y="53"/>
                    </a:cubicBezTo>
                    <a:cubicBezTo>
                      <a:pt x="60" y="35"/>
                      <a:pt x="46" y="19"/>
                      <a:pt x="32" y="2"/>
                    </a:cubicBezTo>
                    <a:lnTo>
                      <a:pt x="31" y="0"/>
                    </a:lnTo>
                    <a:close/>
                  </a:path>
                </a:pathLst>
              </a:custGeom>
              <a:solidFill>
                <a:srgbClr val="E9E7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2" name="Freeform 360"/>
              <p:cNvSpPr>
                <a:spLocks/>
              </p:cNvSpPr>
              <p:nvPr/>
            </p:nvSpPr>
            <p:spPr bwMode="auto">
              <a:xfrm>
                <a:off x="3675070" y="3619512"/>
                <a:ext cx="136525" cy="509589"/>
              </a:xfrm>
              <a:custGeom>
                <a:avLst/>
                <a:gdLst>
                  <a:gd name="T0" fmla="*/ 6 w 61"/>
                  <a:gd name="T1" fmla="*/ 42 h 228"/>
                  <a:gd name="T2" fmla="*/ 40 w 61"/>
                  <a:gd name="T3" fmla="*/ 0 h 228"/>
                  <a:gd name="T4" fmla="*/ 61 w 61"/>
                  <a:gd name="T5" fmla="*/ 228 h 228"/>
                  <a:gd name="T6" fmla="*/ 35 w 61"/>
                  <a:gd name="T7" fmla="*/ 157 h 228"/>
                  <a:gd name="T8" fmla="*/ 5 w 61"/>
                  <a:gd name="T9" fmla="*/ 68 h 228"/>
                  <a:gd name="T10" fmla="*/ 6 w 61"/>
                  <a:gd name="T11" fmla="*/ 42 h 228"/>
                </a:gdLst>
                <a:ahLst/>
                <a:cxnLst>
                  <a:cxn ang="0">
                    <a:pos x="T0" y="T1"/>
                  </a:cxn>
                  <a:cxn ang="0">
                    <a:pos x="T2" y="T3"/>
                  </a:cxn>
                  <a:cxn ang="0">
                    <a:pos x="T4" y="T5"/>
                  </a:cxn>
                  <a:cxn ang="0">
                    <a:pos x="T6" y="T7"/>
                  </a:cxn>
                  <a:cxn ang="0">
                    <a:pos x="T8" y="T9"/>
                  </a:cxn>
                  <a:cxn ang="0">
                    <a:pos x="T10" y="T11"/>
                  </a:cxn>
                </a:cxnLst>
                <a:rect l="0" t="0" r="r" b="b"/>
                <a:pathLst>
                  <a:path w="61" h="228">
                    <a:moveTo>
                      <a:pt x="6" y="42"/>
                    </a:moveTo>
                    <a:cubicBezTo>
                      <a:pt x="16" y="27"/>
                      <a:pt x="27" y="13"/>
                      <a:pt x="40" y="0"/>
                    </a:cubicBezTo>
                    <a:cubicBezTo>
                      <a:pt x="46" y="76"/>
                      <a:pt x="55" y="152"/>
                      <a:pt x="61" y="228"/>
                    </a:cubicBezTo>
                    <a:cubicBezTo>
                      <a:pt x="47" y="207"/>
                      <a:pt x="44" y="181"/>
                      <a:pt x="35" y="157"/>
                    </a:cubicBezTo>
                    <a:cubicBezTo>
                      <a:pt x="23" y="128"/>
                      <a:pt x="14" y="98"/>
                      <a:pt x="5" y="68"/>
                    </a:cubicBezTo>
                    <a:cubicBezTo>
                      <a:pt x="2" y="59"/>
                      <a:pt x="0" y="49"/>
                      <a:pt x="6" y="42"/>
                    </a:cubicBezTo>
                    <a:close/>
                  </a:path>
                </a:pathLst>
              </a:custGeom>
              <a:solidFill>
                <a:srgbClr val="D7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3" name="Freeform 361"/>
              <p:cNvSpPr>
                <a:spLocks/>
              </p:cNvSpPr>
              <p:nvPr/>
            </p:nvSpPr>
            <p:spPr bwMode="auto">
              <a:xfrm>
                <a:off x="3919545" y="3616337"/>
                <a:ext cx="134938" cy="528639"/>
              </a:xfrm>
              <a:custGeom>
                <a:avLst/>
                <a:gdLst>
                  <a:gd name="T0" fmla="*/ 22 w 60"/>
                  <a:gd name="T1" fmla="*/ 0 h 236"/>
                  <a:gd name="T2" fmla="*/ 60 w 60"/>
                  <a:gd name="T3" fmla="*/ 51 h 236"/>
                  <a:gd name="T4" fmla="*/ 54 w 60"/>
                  <a:gd name="T5" fmla="*/ 79 h 236"/>
                  <a:gd name="T6" fmla="*/ 25 w 60"/>
                  <a:gd name="T7" fmla="*/ 163 h 236"/>
                  <a:gd name="T8" fmla="*/ 0 w 60"/>
                  <a:gd name="T9" fmla="*/ 236 h 236"/>
                  <a:gd name="T10" fmla="*/ 22 w 60"/>
                  <a:gd name="T11" fmla="*/ 0 h 236"/>
                </a:gdLst>
                <a:ahLst/>
                <a:cxnLst>
                  <a:cxn ang="0">
                    <a:pos x="T0" y="T1"/>
                  </a:cxn>
                  <a:cxn ang="0">
                    <a:pos x="T2" y="T3"/>
                  </a:cxn>
                  <a:cxn ang="0">
                    <a:pos x="T4" y="T5"/>
                  </a:cxn>
                  <a:cxn ang="0">
                    <a:pos x="T6" y="T7"/>
                  </a:cxn>
                  <a:cxn ang="0">
                    <a:pos x="T8" y="T9"/>
                  </a:cxn>
                  <a:cxn ang="0">
                    <a:pos x="T10" y="T11"/>
                  </a:cxn>
                </a:cxnLst>
                <a:rect l="0" t="0" r="r" b="b"/>
                <a:pathLst>
                  <a:path w="60" h="236">
                    <a:moveTo>
                      <a:pt x="22" y="0"/>
                    </a:moveTo>
                    <a:cubicBezTo>
                      <a:pt x="36" y="17"/>
                      <a:pt x="50" y="33"/>
                      <a:pt x="60" y="51"/>
                    </a:cubicBezTo>
                    <a:cubicBezTo>
                      <a:pt x="60" y="61"/>
                      <a:pt x="57" y="70"/>
                      <a:pt x="54" y="79"/>
                    </a:cubicBezTo>
                    <a:cubicBezTo>
                      <a:pt x="43" y="107"/>
                      <a:pt x="37" y="136"/>
                      <a:pt x="25" y="163"/>
                    </a:cubicBezTo>
                    <a:cubicBezTo>
                      <a:pt x="16" y="187"/>
                      <a:pt x="13" y="213"/>
                      <a:pt x="0" y="236"/>
                    </a:cubicBezTo>
                    <a:cubicBezTo>
                      <a:pt x="7" y="157"/>
                      <a:pt x="15" y="79"/>
                      <a:pt x="22" y="0"/>
                    </a:cubicBezTo>
                    <a:close/>
                  </a:path>
                </a:pathLst>
              </a:custGeom>
              <a:solidFill>
                <a:srgbClr val="D8D6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2" name="Freeform 380"/>
              <p:cNvSpPr>
                <a:spLocks/>
              </p:cNvSpPr>
              <p:nvPr/>
            </p:nvSpPr>
            <p:spPr bwMode="auto">
              <a:xfrm>
                <a:off x="3641732" y="4486290"/>
                <a:ext cx="430213" cy="1222379"/>
              </a:xfrm>
              <a:custGeom>
                <a:avLst/>
                <a:gdLst>
                  <a:gd name="T0" fmla="*/ 62 w 192"/>
                  <a:gd name="T1" fmla="*/ 1 h 546"/>
                  <a:gd name="T2" fmla="*/ 115 w 192"/>
                  <a:gd name="T3" fmla="*/ 0 h 546"/>
                  <a:gd name="T4" fmla="*/ 139 w 192"/>
                  <a:gd name="T5" fmla="*/ 0 h 546"/>
                  <a:gd name="T6" fmla="*/ 192 w 192"/>
                  <a:gd name="T7" fmla="*/ 70 h 546"/>
                  <a:gd name="T8" fmla="*/ 171 w 192"/>
                  <a:gd name="T9" fmla="*/ 543 h 546"/>
                  <a:gd name="T10" fmla="*/ 171 w 192"/>
                  <a:gd name="T11" fmla="*/ 546 h 546"/>
                  <a:gd name="T12" fmla="*/ 109 w 192"/>
                  <a:gd name="T13" fmla="*/ 545 h 546"/>
                  <a:gd name="T14" fmla="*/ 109 w 192"/>
                  <a:gd name="T15" fmla="*/ 543 h 546"/>
                  <a:gd name="T16" fmla="*/ 103 w 192"/>
                  <a:gd name="T17" fmla="*/ 94 h 546"/>
                  <a:gd name="T18" fmla="*/ 88 w 192"/>
                  <a:gd name="T19" fmla="*/ 94 h 546"/>
                  <a:gd name="T20" fmla="*/ 73 w 192"/>
                  <a:gd name="T21" fmla="*/ 523 h 546"/>
                  <a:gd name="T22" fmla="*/ 72 w 192"/>
                  <a:gd name="T23" fmla="*/ 545 h 546"/>
                  <a:gd name="T24" fmla="*/ 13 w 192"/>
                  <a:gd name="T25" fmla="*/ 544 h 546"/>
                  <a:gd name="T26" fmla="*/ 1 w 192"/>
                  <a:gd name="T27" fmla="*/ 116 h 546"/>
                  <a:gd name="T28" fmla="*/ 0 w 192"/>
                  <a:gd name="T29" fmla="*/ 79 h 546"/>
                  <a:gd name="T30" fmla="*/ 62 w 192"/>
                  <a:gd name="T31" fmla="*/ 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546">
                    <a:moveTo>
                      <a:pt x="62" y="1"/>
                    </a:moveTo>
                    <a:cubicBezTo>
                      <a:pt x="80" y="0"/>
                      <a:pt x="97" y="1"/>
                      <a:pt x="115" y="0"/>
                    </a:cubicBezTo>
                    <a:cubicBezTo>
                      <a:pt x="123" y="0"/>
                      <a:pt x="131" y="0"/>
                      <a:pt x="139" y="0"/>
                    </a:cubicBezTo>
                    <a:cubicBezTo>
                      <a:pt x="154" y="25"/>
                      <a:pt x="169" y="52"/>
                      <a:pt x="192" y="70"/>
                    </a:cubicBezTo>
                    <a:cubicBezTo>
                      <a:pt x="186" y="228"/>
                      <a:pt x="178" y="385"/>
                      <a:pt x="171" y="543"/>
                    </a:cubicBezTo>
                    <a:cubicBezTo>
                      <a:pt x="171" y="546"/>
                      <a:pt x="171" y="546"/>
                      <a:pt x="171" y="546"/>
                    </a:cubicBezTo>
                    <a:cubicBezTo>
                      <a:pt x="150" y="546"/>
                      <a:pt x="129" y="545"/>
                      <a:pt x="109" y="545"/>
                    </a:cubicBezTo>
                    <a:cubicBezTo>
                      <a:pt x="109" y="543"/>
                      <a:pt x="109" y="543"/>
                      <a:pt x="109" y="543"/>
                    </a:cubicBezTo>
                    <a:cubicBezTo>
                      <a:pt x="106" y="393"/>
                      <a:pt x="105" y="244"/>
                      <a:pt x="103" y="94"/>
                    </a:cubicBezTo>
                    <a:cubicBezTo>
                      <a:pt x="99" y="94"/>
                      <a:pt x="92" y="94"/>
                      <a:pt x="88" y="94"/>
                    </a:cubicBezTo>
                    <a:cubicBezTo>
                      <a:pt x="83" y="237"/>
                      <a:pt x="78" y="380"/>
                      <a:pt x="73" y="523"/>
                    </a:cubicBezTo>
                    <a:cubicBezTo>
                      <a:pt x="73" y="530"/>
                      <a:pt x="72" y="537"/>
                      <a:pt x="72" y="545"/>
                    </a:cubicBezTo>
                    <a:cubicBezTo>
                      <a:pt x="52" y="545"/>
                      <a:pt x="33" y="544"/>
                      <a:pt x="13" y="544"/>
                    </a:cubicBezTo>
                    <a:cubicBezTo>
                      <a:pt x="9" y="401"/>
                      <a:pt x="5" y="259"/>
                      <a:pt x="1" y="116"/>
                    </a:cubicBezTo>
                    <a:cubicBezTo>
                      <a:pt x="1" y="104"/>
                      <a:pt x="0" y="91"/>
                      <a:pt x="0" y="79"/>
                    </a:cubicBezTo>
                    <a:cubicBezTo>
                      <a:pt x="27" y="58"/>
                      <a:pt x="44" y="29"/>
                      <a:pt x="62" y="1"/>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3" name="Freeform 441"/>
              <p:cNvSpPr>
                <a:spLocks/>
              </p:cNvSpPr>
              <p:nvPr/>
            </p:nvSpPr>
            <p:spPr bwMode="auto">
              <a:xfrm>
                <a:off x="3584582" y="5657869"/>
                <a:ext cx="220663" cy="138113"/>
              </a:xfrm>
              <a:custGeom>
                <a:avLst/>
                <a:gdLst>
                  <a:gd name="T0" fmla="*/ 98 w 99"/>
                  <a:gd name="T1" fmla="*/ 22 h 62"/>
                  <a:gd name="T2" fmla="*/ 99 w 99"/>
                  <a:gd name="T3" fmla="*/ 0 h 62"/>
                  <a:gd name="T4" fmla="*/ 99 w 99"/>
                  <a:gd name="T5" fmla="*/ 25 h 62"/>
                  <a:gd name="T6" fmla="*/ 98 w 99"/>
                  <a:gd name="T7" fmla="*/ 60 h 62"/>
                  <a:gd name="T8" fmla="*/ 15 w 99"/>
                  <a:gd name="T9" fmla="*/ 60 h 62"/>
                  <a:gd name="T10" fmla="*/ 0 w 99"/>
                  <a:gd name="T11" fmla="*/ 51 h 62"/>
                  <a:gd name="T12" fmla="*/ 3 w 99"/>
                  <a:gd name="T13" fmla="*/ 39 h 62"/>
                  <a:gd name="T14" fmla="*/ 39 w 99"/>
                  <a:gd name="T15" fmla="*/ 21 h 62"/>
                  <a:gd name="T16" fmla="*/ 98 w 99"/>
                  <a:gd name="T17"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62">
                    <a:moveTo>
                      <a:pt x="98" y="22"/>
                    </a:moveTo>
                    <a:cubicBezTo>
                      <a:pt x="98" y="14"/>
                      <a:pt x="99" y="7"/>
                      <a:pt x="99" y="0"/>
                    </a:cubicBezTo>
                    <a:cubicBezTo>
                      <a:pt x="99" y="8"/>
                      <a:pt x="99" y="17"/>
                      <a:pt x="99" y="25"/>
                    </a:cubicBezTo>
                    <a:cubicBezTo>
                      <a:pt x="99" y="37"/>
                      <a:pt x="98" y="48"/>
                      <a:pt x="98" y="60"/>
                    </a:cubicBezTo>
                    <a:cubicBezTo>
                      <a:pt x="70" y="61"/>
                      <a:pt x="42" y="62"/>
                      <a:pt x="15" y="60"/>
                    </a:cubicBezTo>
                    <a:cubicBezTo>
                      <a:pt x="8" y="61"/>
                      <a:pt x="4" y="55"/>
                      <a:pt x="0" y="51"/>
                    </a:cubicBezTo>
                    <a:cubicBezTo>
                      <a:pt x="1" y="47"/>
                      <a:pt x="2" y="43"/>
                      <a:pt x="3" y="39"/>
                    </a:cubicBezTo>
                    <a:cubicBezTo>
                      <a:pt x="15" y="32"/>
                      <a:pt x="26" y="25"/>
                      <a:pt x="39" y="21"/>
                    </a:cubicBezTo>
                    <a:cubicBezTo>
                      <a:pt x="59" y="21"/>
                      <a:pt x="78" y="22"/>
                      <a:pt x="98" y="22"/>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4" name="Freeform 442"/>
              <p:cNvSpPr>
                <a:spLocks/>
              </p:cNvSpPr>
              <p:nvPr/>
            </p:nvSpPr>
            <p:spPr bwMode="auto">
              <a:xfrm>
                <a:off x="3886208" y="5702319"/>
                <a:ext cx="233363" cy="96838"/>
              </a:xfrm>
              <a:custGeom>
                <a:avLst/>
                <a:gdLst>
                  <a:gd name="T0" fmla="*/ 62 w 104"/>
                  <a:gd name="T1" fmla="*/ 0 h 43"/>
                  <a:gd name="T2" fmla="*/ 88 w 104"/>
                  <a:gd name="T3" fmla="*/ 12 h 43"/>
                  <a:gd name="T4" fmla="*/ 92 w 104"/>
                  <a:gd name="T5" fmla="*/ 39 h 43"/>
                  <a:gd name="T6" fmla="*/ 1 w 104"/>
                  <a:gd name="T7" fmla="*/ 40 h 43"/>
                  <a:gd name="T8" fmla="*/ 0 w 104"/>
                  <a:gd name="T9" fmla="*/ 2 h 43"/>
                  <a:gd name="T10" fmla="*/ 62 w 104"/>
                  <a:gd name="T11" fmla="*/ 3 h 43"/>
                  <a:gd name="T12" fmla="*/ 62 w 10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104" h="43">
                    <a:moveTo>
                      <a:pt x="62" y="0"/>
                    </a:moveTo>
                    <a:cubicBezTo>
                      <a:pt x="70" y="4"/>
                      <a:pt x="79" y="8"/>
                      <a:pt x="88" y="12"/>
                    </a:cubicBezTo>
                    <a:cubicBezTo>
                      <a:pt x="96" y="18"/>
                      <a:pt x="104" y="33"/>
                      <a:pt x="92" y="39"/>
                    </a:cubicBezTo>
                    <a:cubicBezTo>
                      <a:pt x="62" y="43"/>
                      <a:pt x="31" y="41"/>
                      <a:pt x="1" y="40"/>
                    </a:cubicBezTo>
                    <a:cubicBezTo>
                      <a:pt x="0" y="27"/>
                      <a:pt x="0" y="15"/>
                      <a:pt x="0" y="2"/>
                    </a:cubicBezTo>
                    <a:cubicBezTo>
                      <a:pt x="20" y="2"/>
                      <a:pt x="41" y="3"/>
                      <a:pt x="62" y="3"/>
                    </a:cubicBezTo>
                    <a:lnTo>
                      <a:pt x="62" y="0"/>
                    </a:ln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4" name="Freeform 342"/>
              <p:cNvSpPr>
                <a:spLocks/>
              </p:cNvSpPr>
              <p:nvPr/>
            </p:nvSpPr>
            <p:spPr bwMode="auto">
              <a:xfrm>
                <a:off x="4281496" y="3292486"/>
                <a:ext cx="171450" cy="180976"/>
              </a:xfrm>
              <a:custGeom>
                <a:avLst/>
                <a:gdLst>
                  <a:gd name="T0" fmla="*/ 33 w 76"/>
                  <a:gd name="T1" fmla="*/ 2 h 81"/>
                  <a:gd name="T2" fmla="*/ 37 w 76"/>
                  <a:gd name="T3" fmla="*/ 0 h 81"/>
                  <a:gd name="T4" fmla="*/ 40 w 76"/>
                  <a:gd name="T5" fmla="*/ 11 h 81"/>
                  <a:gd name="T6" fmla="*/ 73 w 76"/>
                  <a:gd name="T7" fmla="*/ 2 h 81"/>
                  <a:gd name="T8" fmla="*/ 76 w 76"/>
                  <a:gd name="T9" fmla="*/ 3 h 81"/>
                  <a:gd name="T10" fmla="*/ 27 w 76"/>
                  <a:gd name="T11" fmla="*/ 52 h 81"/>
                  <a:gd name="T12" fmla="*/ 4 w 76"/>
                  <a:gd name="T13" fmla="*/ 81 h 81"/>
                  <a:gd name="T14" fmla="*/ 23 w 76"/>
                  <a:gd name="T15" fmla="*/ 49 h 81"/>
                  <a:gd name="T16" fmla="*/ 0 w 76"/>
                  <a:gd name="T17" fmla="*/ 36 h 81"/>
                  <a:gd name="T18" fmla="*/ 15 w 76"/>
                  <a:gd name="T19" fmla="*/ 8 h 81"/>
                  <a:gd name="T20" fmla="*/ 33 w 76"/>
                  <a:gd name="T21"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1">
                    <a:moveTo>
                      <a:pt x="33" y="2"/>
                    </a:moveTo>
                    <a:cubicBezTo>
                      <a:pt x="34" y="1"/>
                      <a:pt x="36" y="1"/>
                      <a:pt x="37" y="0"/>
                    </a:cubicBezTo>
                    <a:cubicBezTo>
                      <a:pt x="38" y="3"/>
                      <a:pt x="40" y="8"/>
                      <a:pt x="40" y="11"/>
                    </a:cubicBezTo>
                    <a:cubicBezTo>
                      <a:pt x="51" y="8"/>
                      <a:pt x="62" y="5"/>
                      <a:pt x="73" y="2"/>
                    </a:cubicBezTo>
                    <a:cubicBezTo>
                      <a:pt x="76" y="3"/>
                      <a:pt x="76" y="3"/>
                      <a:pt x="76" y="3"/>
                    </a:cubicBezTo>
                    <a:cubicBezTo>
                      <a:pt x="51" y="7"/>
                      <a:pt x="33" y="28"/>
                      <a:pt x="27" y="52"/>
                    </a:cubicBezTo>
                    <a:cubicBezTo>
                      <a:pt x="24" y="65"/>
                      <a:pt x="12" y="72"/>
                      <a:pt x="4" y="81"/>
                    </a:cubicBezTo>
                    <a:cubicBezTo>
                      <a:pt x="6" y="68"/>
                      <a:pt x="18" y="61"/>
                      <a:pt x="23" y="49"/>
                    </a:cubicBezTo>
                    <a:cubicBezTo>
                      <a:pt x="16" y="44"/>
                      <a:pt x="8" y="39"/>
                      <a:pt x="0" y="36"/>
                    </a:cubicBezTo>
                    <a:cubicBezTo>
                      <a:pt x="8" y="28"/>
                      <a:pt x="12" y="18"/>
                      <a:pt x="15" y="8"/>
                    </a:cubicBezTo>
                    <a:cubicBezTo>
                      <a:pt x="21" y="6"/>
                      <a:pt x="27" y="4"/>
                      <a:pt x="33" y="2"/>
                    </a:cubicBezTo>
                    <a:close/>
                  </a:path>
                </a:pathLst>
              </a:custGeom>
              <a:solidFill>
                <a:srgbClr val="EEE4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6" name="Freeform 344"/>
              <p:cNvSpPr>
                <a:spLocks/>
              </p:cNvSpPr>
              <p:nvPr/>
            </p:nvSpPr>
            <p:spPr bwMode="auto">
              <a:xfrm>
                <a:off x="4264034" y="3309949"/>
                <a:ext cx="52388" cy="61913"/>
              </a:xfrm>
              <a:custGeom>
                <a:avLst/>
                <a:gdLst>
                  <a:gd name="T0" fmla="*/ 0 w 23"/>
                  <a:gd name="T1" fmla="*/ 7 h 28"/>
                  <a:gd name="T2" fmla="*/ 23 w 23"/>
                  <a:gd name="T3" fmla="*/ 0 h 28"/>
                  <a:gd name="T4" fmla="*/ 8 w 23"/>
                  <a:gd name="T5" fmla="*/ 28 h 28"/>
                  <a:gd name="T6" fmla="*/ 0 w 23"/>
                  <a:gd name="T7" fmla="*/ 7 h 28"/>
                </a:gdLst>
                <a:ahLst/>
                <a:cxnLst>
                  <a:cxn ang="0">
                    <a:pos x="T0" y="T1"/>
                  </a:cxn>
                  <a:cxn ang="0">
                    <a:pos x="T2" y="T3"/>
                  </a:cxn>
                  <a:cxn ang="0">
                    <a:pos x="T4" y="T5"/>
                  </a:cxn>
                  <a:cxn ang="0">
                    <a:pos x="T6" y="T7"/>
                  </a:cxn>
                </a:cxnLst>
                <a:rect l="0" t="0" r="r" b="b"/>
                <a:pathLst>
                  <a:path w="23" h="28">
                    <a:moveTo>
                      <a:pt x="0" y="7"/>
                    </a:moveTo>
                    <a:cubicBezTo>
                      <a:pt x="7" y="4"/>
                      <a:pt x="15" y="2"/>
                      <a:pt x="23" y="0"/>
                    </a:cubicBezTo>
                    <a:cubicBezTo>
                      <a:pt x="20" y="10"/>
                      <a:pt x="16" y="20"/>
                      <a:pt x="8" y="28"/>
                    </a:cubicBezTo>
                    <a:cubicBezTo>
                      <a:pt x="5" y="21"/>
                      <a:pt x="2" y="14"/>
                      <a:pt x="0" y="7"/>
                    </a:cubicBezTo>
                    <a:close/>
                  </a:path>
                </a:pathLst>
              </a:custGeom>
              <a:solidFill>
                <a:srgbClr val="ECC4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nvGrpSpPr>
            <p:cNvPr id="6581" name="Group 6580"/>
            <p:cNvGrpSpPr/>
            <p:nvPr/>
          </p:nvGrpSpPr>
          <p:grpSpPr>
            <a:xfrm>
              <a:off x="4110046" y="3298836"/>
              <a:ext cx="1125540" cy="2571759"/>
              <a:chOff x="4110046" y="3298836"/>
              <a:chExt cx="1125540" cy="2571759"/>
            </a:xfrm>
          </p:grpSpPr>
          <p:sp>
            <p:nvSpPr>
              <p:cNvPr id="6444" name="Freeform 322"/>
              <p:cNvSpPr>
                <a:spLocks noEditPoints="1"/>
              </p:cNvSpPr>
              <p:nvPr/>
            </p:nvSpPr>
            <p:spPr bwMode="auto">
              <a:xfrm>
                <a:off x="4110046" y="3930663"/>
                <a:ext cx="1100140" cy="936628"/>
              </a:xfrm>
              <a:custGeom>
                <a:avLst/>
                <a:gdLst>
                  <a:gd name="T0" fmla="*/ 237 w 492"/>
                  <a:gd name="T1" fmla="*/ 28 h 418"/>
                  <a:gd name="T2" fmla="*/ 295 w 492"/>
                  <a:gd name="T3" fmla="*/ 56 h 418"/>
                  <a:gd name="T4" fmla="*/ 308 w 492"/>
                  <a:gd name="T5" fmla="*/ 59 h 418"/>
                  <a:gd name="T6" fmla="*/ 476 w 492"/>
                  <a:gd name="T7" fmla="*/ 21 h 418"/>
                  <a:gd name="T8" fmla="*/ 492 w 492"/>
                  <a:gd name="T9" fmla="*/ 58 h 418"/>
                  <a:gd name="T10" fmla="*/ 395 w 492"/>
                  <a:gd name="T11" fmla="*/ 108 h 418"/>
                  <a:gd name="T12" fmla="*/ 332 w 492"/>
                  <a:gd name="T13" fmla="*/ 115 h 418"/>
                  <a:gd name="T14" fmla="*/ 277 w 492"/>
                  <a:gd name="T15" fmla="*/ 108 h 418"/>
                  <a:gd name="T16" fmla="*/ 238 w 492"/>
                  <a:gd name="T17" fmla="*/ 94 h 418"/>
                  <a:gd name="T18" fmla="*/ 222 w 492"/>
                  <a:gd name="T19" fmla="*/ 227 h 418"/>
                  <a:gd name="T20" fmla="*/ 229 w 492"/>
                  <a:gd name="T21" fmla="*/ 294 h 418"/>
                  <a:gd name="T22" fmla="*/ 232 w 492"/>
                  <a:gd name="T23" fmla="*/ 310 h 418"/>
                  <a:gd name="T24" fmla="*/ 231 w 492"/>
                  <a:gd name="T25" fmla="*/ 336 h 418"/>
                  <a:gd name="T26" fmla="*/ 65 w 492"/>
                  <a:gd name="T27" fmla="*/ 334 h 418"/>
                  <a:gd name="T28" fmla="*/ 78 w 492"/>
                  <a:gd name="T29" fmla="*/ 235 h 418"/>
                  <a:gd name="T30" fmla="*/ 72 w 492"/>
                  <a:gd name="T31" fmla="*/ 147 h 418"/>
                  <a:gd name="T32" fmla="*/ 54 w 492"/>
                  <a:gd name="T33" fmla="*/ 247 h 418"/>
                  <a:gd name="T34" fmla="*/ 67 w 492"/>
                  <a:gd name="T35" fmla="*/ 359 h 418"/>
                  <a:gd name="T36" fmla="*/ 79 w 492"/>
                  <a:gd name="T37" fmla="*/ 411 h 418"/>
                  <a:gd name="T38" fmla="*/ 38 w 492"/>
                  <a:gd name="T39" fmla="*/ 418 h 418"/>
                  <a:gd name="T40" fmla="*/ 14 w 492"/>
                  <a:gd name="T41" fmla="*/ 337 h 418"/>
                  <a:gd name="T42" fmla="*/ 19 w 492"/>
                  <a:gd name="T43" fmla="*/ 122 h 418"/>
                  <a:gd name="T44" fmla="*/ 56 w 492"/>
                  <a:gd name="T45" fmla="*/ 39 h 418"/>
                  <a:gd name="T46" fmla="*/ 104 w 492"/>
                  <a:gd name="T47" fmla="*/ 2 h 418"/>
                  <a:gd name="T48" fmla="*/ 114 w 492"/>
                  <a:gd name="T49" fmla="*/ 0 h 418"/>
                  <a:gd name="T50" fmla="*/ 126 w 492"/>
                  <a:gd name="T51" fmla="*/ 48 h 418"/>
                  <a:gd name="T52" fmla="*/ 151 w 492"/>
                  <a:gd name="T53" fmla="*/ 171 h 418"/>
                  <a:gd name="T54" fmla="*/ 173 w 492"/>
                  <a:gd name="T55" fmla="*/ 55 h 418"/>
                  <a:gd name="T56" fmla="*/ 183 w 492"/>
                  <a:gd name="T57" fmla="*/ 0 h 418"/>
                  <a:gd name="T58" fmla="*/ 234 w 492"/>
                  <a:gd name="T59" fmla="*/ 22 h 418"/>
                  <a:gd name="T60" fmla="*/ 149 w 492"/>
                  <a:gd name="T61" fmla="*/ 191 h 418"/>
                  <a:gd name="T62" fmla="*/ 152 w 492"/>
                  <a:gd name="T63" fmla="*/ 203 h 418"/>
                  <a:gd name="T64" fmla="*/ 149 w 492"/>
                  <a:gd name="T65" fmla="*/ 191 h 418"/>
                  <a:gd name="T66" fmla="*/ 148 w 492"/>
                  <a:gd name="T67" fmla="*/ 214 h 418"/>
                  <a:gd name="T68" fmla="*/ 151 w 492"/>
                  <a:gd name="T69" fmla="*/ 228 h 418"/>
                  <a:gd name="T70" fmla="*/ 148 w 492"/>
                  <a:gd name="T71"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2" h="418">
                    <a:moveTo>
                      <a:pt x="237" y="28"/>
                    </a:moveTo>
                    <a:cubicBezTo>
                      <a:pt x="255" y="40"/>
                      <a:pt x="274" y="49"/>
                      <a:pt x="295" y="56"/>
                    </a:cubicBezTo>
                    <a:cubicBezTo>
                      <a:pt x="299" y="57"/>
                      <a:pt x="304" y="58"/>
                      <a:pt x="308" y="59"/>
                    </a:cubicBezTo>
                    <a:cubicBezTo>
                      <a:pt x="367" y="74"/>
                      <a:pt x="425" y="47"/>
                      <a:pt x="476" y="21"/>
                    </a:cubicBezTo>
                    <a:cubicBezTo>
                      <a:pt x="481" y="34"/>
                      <a:pt x="486" y="46"/>
                      <a:pt x="492" y="58"/>
                    </a:cubicBezTo>
                    <a:cubicBezTo>
                      <a:pt x="463" y="82"/>
                      <a:pt x="429" y="95"/>
                      <a:pt x="395" y="108"/>
                    </a:cubicBezTo>
                    <a:cubicBezTo>
                      <a:pt x="374" y="113"/>
                      <a:pt x="353" y="113"/>
                      <a:pt x="332" y="115"/>
                    </a:cubicBezTo>
                    <a:cubicBezTo>
                      <a:pt x="313" y="118"/>
                      <a:pt x="295" y="111"/>
                      <a:pt x="277" y="108"/>
                    </a:cubicBezTo>
                    <a:cubicBezTo>
                      <a:pt x="264" y="105"/>
                      <a:pt x="251" y="99"/>
                      <a:pt x="238" y="94"/>
                    </a:cubicBezTo>
                    <a:cubicBezTo>
                      <a:pt x="229" y="138"/>
                      <a:pt x="222" y="182"/>
                      <a:pt x="222" y="227"/>
                    </a:cubicBezTo>
                    <a:cubicBezTo>
                      <a:pt x="222" y="250"/>
                      <a:pt x="226" y="272"/>
                      <a:pt x="229" y="294"/>
                    </a:cubicBezTo>
                    <a:cubicBezTo>
                      <a:pt x="230" y="300"/>
                      <a:pt x="231" y="305"/>
                      <a:pt x="232" y="310"/>
                    </a:cubicBezTo>
                    <a:cubicBezTo>
                      <a:pt x="233" y="319"/>
                      <a:pt x="235" y="328"/>
                      <a:pt x="231" y="336"/>
                    </a:cubicBezTo>
                    <a:cubicBezTo>
                      <a:pt x="176" y="333"/>
                      <a:pt x="121" y="337"/>
                      <a:pt x="65" y="334"/>
                    </a:cubicBezTo>
                    <a:cubicBezTo>
                      <a:pt x="70" y="301"/>
                      <a:pt x="76" y="268"/>
                      <a:pt x="78" y="235"/>
                    </a:cubicBezTo>
                    <a:cubicBezTo>
                      <a:pt x="79" y="206"/>
                      <a:pt x="77" y="176"/>
                      <a:pt x="72" y="147"/>
                    </a:cubicBezTo>
                    <a:cubicBezTo>
                      <a:pt x="60" y="179"/>
                      <a:pt x="53" y="213"/>
                      <a:pt x="54" y="247"/>
                    </a:cubicBezTo>
                    <a:cubicBezTo>
                      <a:pt x="54" y="285"/>
                      <a:pt x="60" y="322"/>
                      <a:pt x="67" y="359"/>
                    </a:cubicBezTo>
                    <a:cubicBezTo>
                      <a:pt x="71" y="376"/>
                      <a:pt x="76" y="394"/>
                      <a:pt x="79" y="411"/>
                    </a:cubicBezTo>
                    <a:cubicBezTo>
                      <a:pt x="65" y="413"/>
                      <a:pt x="52" y="415"/>
                      <a:pt x="38" y="418"/>
                    </a:cubicBezTo>
                    <a:cubicBezTo>
                      <a:pt x="28" y="392"/>
                      <a:pt x="20" y="364"/>
                      <a:pt x="14" y="337"/>
                    </a:cubicBezTo>
                    <a:cubicBezTo>
                      <a:pt x="0" y="266"/>
                      <a:pt x="1" y="192"/>
                      <a:pt x="19" y="122"/>
                    </a:cubicBezTo>
                    <a:cubicBezTo>
                      <a:pt x="27" y="92"/>
                      <a:pt x="39" y="64"/>
                      <a:pt x="56" y="39"/>
                    </a:cubicBezTo>
                    <a:cubicBezTo>
                      <a:pt x="66" y="20"/>
                      <a:pt x="82" y="4"/>
                      <a:pt x="104" y="2"/>
                    </a:cubicBezTo>
                    <a:cubicBezTo>
                      <a:pt x="106" y="1"/>
                      <a:pt x="111" y="0"/>
                      <a:pt x="114" y="0"/>
                    </a:cubicBezTo>
                    <a:cubicBezTo>
                      <a:pt x="121" y="15"/>
                      <a:pt x="123" y="32"/>
                      <a:pt x="126" y="48"/>
                    </a:cubicBezTo>
                    <a:cubicBezTo>
                      <a:pt x="134" y="89"/>
                      <a:pt x="144" y="129"/>
                      <a:pt x="151" y="171"/>
                    </a:cubicBezTo>
                    <a:cubicBezTo>
                      <a:pt x="159" y="132"/>
                      <a:pt x="167" y="93"/>
                      <a:pt x="173" y="55"/>
                    </a:cubicBezTo>
                    <a:cubicBezTo>
                      <a:pt x="177" y="37"/>
                      <a:pt x="181" y="19"/>
                      <a:pt x="183" y="0"/>
                    </a:cubicBezTo>
                    <a:cubicBezTo>
                      <a:pt x="202" y="0"/>
                      <a:pt x="222" y="7"/>
                      <a:pt x="234" y="22"/>
                    </a:cubicBezTo>
                    <a:moveTo>
                      <a:pt x="149" y="191"/>
                    </a:moveTo>
                    <a:cubicBezTo>
                      <a:pt x="141" y="193"/>
                      <a:pt x="145" y="205"/>
                      <a:pt x="152" y="203"/>
                    </a:cubicBezTo>
                    <a:cubicBezTo>
                      <a:pt x="160" y="201"/>
                      <a:pt x="157" y="188"/>
                      <a:pt x="149" y="191"/>
                    </a:cubicBezTo>
                    <a:close/>
                    <a:moveTo>
                      <a:pt x="148" y="214"/>
                    </a:moveTo>
                    <a:cubicBezTo>
                      <a:pt x="144" y="219"/>
                      <a:pt x="143" y="228"/>
                      <a:pt x="151" y="228"/>
                    </a:cubicBezTo>
                    <a:cubicBezTo>
                      <a:pt x="162" y="230"/>
                      <a:pt x="157" y="211"/>
                      <a:pt x="148" y="214"/>
                    </a:cubicBezTo>
                    <a:close/>
                  </a:path>
                </a:pathLst>
              </a:custGeom>
              <a:solidFill>
                <a:srgbClr val="73C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9" name="Freeform 337"/>
              <p:cNvSpPr>
                <a:spLocks/>
              </p:cNvSpPr>
              <p:nvPr/>
            </p:nvSpPr>
            <p:spPr bwMode="auto">
              <a:xfrm>
                <a:off x="4259271" y="3527437"/>
                <a:ext cx="387351" cy="525464"/>
              </a:xfrm>
              <a:custGeom>
                <a:avLst/>
                <a:gdLst>
                  <a:gd name="T0" fmla="*/ 167 w 173"/>
                  <a:gd name="T1" fmla="*/ 1 h 235"/>
                  <a:gd name="T2" fmla="*/ 171 w 173"/>
                  <a:gd name="T3" fmla="*/ 0 h 235"/>
                  <a:gd name="T4" fmla="*/ 167 w 173"/>
                  <a:gd name="T5" fmla="*/ 79 h 235"/>
                  <a:gd name="T6" fmla="*/ 115 w 173"/>
                  <a:gd name="T7" fmla="*/ 152 h 235"/>
                  <a:gd name="T8" fmla="*/ 115 w 173"/>
                  <a:gd name="T9" fmla="*/ 176 h 235"/>
                  <a:gd name="T10" fmla="*/ 110 w 173"/>
                  <a:gd name="T11" fmla="*/ 181 h 235"/>
                  <a:gd name="T12" fmla="*/ 116 w 173"/>
                  <a:gd name="T13" fmla="*/ 180 h 235"/>
                  <a:gd name="T14" fmla="*/ 106 w 173"/>
                  <a:gd name="T15" fmla="*/ 235 h 235"/>
                  <a:gd name="T16" fmla="*/ 107 w 173"/>
                  <a:gd name="T17" fmla="*/ 230 h 235"/>
                  <a:gd name="T18" fmla="*/ 59 w 173"/>
                  <a:gd name="T19" fmla="*/ 228 h 235"/>
                  <a:gd name="T20" fmla="*/ 47 w 173"/>
                  <a:gd name="T21" fmla="*/ 180 h 235"/>
                  <a:gd name="T22" fmla="*/ 37 w 173"/>
                  <a:gd name="T23" fmla="*/ 182 h 235"/>
                  <a:gd name="T24" fmla="*/ 50 w 173"/>
                  <a:gd name="T25" fmla="*/ 179 h 235"/>
                  <a:gd name="T26" fmla="*/ 51 w 173"/>
                  <a:gd name="T27" fmla="*/ 154 h 235"/>
                  <a:gd name="T28" fmla="*/ 22 w 173"/>
                  <a:gd name="T29" fmla="*/ 130 h 235"/>
                  <a:gd name="T30" fmla="*/ 0 w 173"/>
                  <a:gd name="T31" fmla="*/ 66 h 235"/>
                  <a:gd name="T32" fmla="*/ 50 w 173"/>
                  <a:gd name="T33" fmla="*/ 59 h 235"/>
                  <a:gd name="T34" fmla="*/ 162 w 173"/>
                  <a:gd name="T35" fmla="*/ 20 h 235"/>
                  <a:gd name="T36" fmla="*/ 171 w 173"/>
                  <a:gd name="T37" fmla="*/ 15 h 235"/>
                  <a:gd name="T38" fmla="*/ 167 w 173"/>
                  <a:gd name="T39" fmla="*/ 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235">
                    <a:moveTo>
                      <a:pt x="167" y="1"/>
                    </a:moveTo>
                    <a:cubicBezTo>
                      <a:pt x="171" y="0"/>
                      <a:pt x="171" y="0"/>
                      <a:pt x="171" y="0"/>
                    </a:cubicBezTo>
                    <a:cubicBezTo>
                      <a:pt x="173" y="26"/>
                      <a:pt x="170" y="53"/>
                      <a:pt x="167" y="79"/>
                    </a:cubicBezTo>
                    <a:cubicBezTo>
                      <a:pt x="162" y="109"/>
                      <a:pt x="146" y="142"/>
                      <a:pt x="115" y="152"/>
                    </a:cubicBezTo>
                    <a:cubicBezTo>
                      <a:pt x="115" y="160"/>
                      <a:pt x="115" y="168"/>
                      <a:pt x="115" y="176"/>
                    </a:cubicBezTo>
                    <a:cubicBezTo>
                      <a:pt x="114" y="177"/>
                      <a:pt x="112" y="180"/>
                      <a:pt x="110" y="181"/>
                    </a:cubicBezTo>
                    <a:cubicBezTo>
                      <a:pt x="112" y="181"/>
                      <a:pt x="115" y="181"/>
                      <a:pt x="116" y="180"/>
                    </a:cubicBezTo>
                    <a:cubicBezTo>
                      <a:pt x="114" y="199"/>
                      <a:pt x="110" y="217"/>
                      <a:pt x="106" y="235"/>
                    </a:cubicBezTo>
                    <a:cubicBezTo>
                      <a:pt x="107" y="230"/>
                      <a:pt x="107" y="230"/>
                      <a:pt x="107" y="230"/>
                    </a:cubicBezTo>
                    <a:cubicBezTo>
                      <a:pt x="91" y="233"/>
                      <a:pt x="75" y="234"/>
                      <a:pt x="59" y="228"/>
                    </a:cubicBezTo>
                    <a:cubicBezTo>
                      <a:pt x="56" y="212"/>
                      <a:pt x="54" y="195"/>
                      <a:pt x="47" y="180"/>
                    </a:cubicBezTo>
                    <a:cubicBezTo>
                      <a:pt x="44" y="180"/>
                      <a:pt x="39" y="181"/>
                      <a:pt x="37" y="182"/>
                    </a:cubicBezTo>
                    <a:cubicBezTo>
                      <a:pt x="41" y="181"/>
                      <a:pt x="46" y="180"/>
                      <a:pt x="50" y="179"/>
                    </a:cubicBezTo>
                    <a:cubicBezTo>
                      <a:pt x="51" y="171"/>
                      <a:pt x="51" y="162"/>
                      <a:pt x="51" y="154"/>
                    </a:cubicBezTo>
                    <a:cubicBezTo>
                      <a:pt x="41" y="147"/>
                      <a:pt x="30" y="140"/>
                      <a:pt x="22" y="130"/>
                    </a:cubicBezTo>
                    <a:cubicBezTo>
                      <a:pt x="10" y="110"/>
                      <a:pt x="0" y="89"/>
                      <a:pt x="0" y="66"/>
                    </a:cubicBezTo>
                    <a:cubicBezTo>
                      <a:pt x="17" y="65"/>
                      <a:pt x="34" y="63"/>
                      <a:pt x="50" y="59"/>
                    </a:cubicBezTo>
                    <a:cubicBezTo>
                      <a:pt x="89" y="52"/>
                      <a:pt x="126" y="38"/>
                      <a:pt x="162" y="20"/>
                    </a:cubicBezTo>
                    <a:cubicBezTo>
                      <a:pt x="164" y="19"/>
                      <a:pt x="168" y="16"/>
                      <a:pt x="171" y="15"/>
                    </a:cubicBezTo>
                    <a:cubicBezTo>
                      <a:pt x="170" y="11"/>
                      <a:pt x="168" y="6"/>
                      <a:pt x="167" y="1"/>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8" name="Freeform 346"/>
              <p:cNvSpPr>
                <a:spLocks/>
              </p:cNvSpPr>
              <p:nvPr/>
            </p:nvSpPr>
            <p:spPr bwMode="auto">
              <a:xfrm>
                <a:off x="4387859" y="3354399"/>
                <a:ext cx="142875" cy="52388"/>
              </a:xfrm>
              <a:custGeom>
                <a:avLst/>
                <a:gdLst>
                  <a:gd name="T0" fmla="*/ 0 w 64"/>
                  <a:gd name="T1" fmla="*/ 22 h 23"/>
                  <a:gd name="T2" fmla="*/ 40 w 64"/>
                  <a:gd name="T3" fmla="*/ 3 h 23"/>
                  <a:gd name="T4" fmla="*/ 64 w 64"/>
                  <a:gd name="T5" fmla="*/ 23 h 23"/>
                  <a:gd name="T6" fmla="*/ 0 w 64"/>
                  <a:gd name="T7" fmla="*/ 22 h 23"/>
                </a:gdLst>
                <a:ahLst/>
                <a:cxnLst>
                  <a:cxn ang="0">
                    <a:pos x="T0" y="T1"/>
                  </a:cxn>
                  <a:cxn ang="0">
                    <a:pos x="T2" y="T3"/>
                  </a:cxn>
                  <a:cxn ang="0">
                    <a:pos x="T4" y="T5"/>
                  </a:cxn>
                  <a:cxn ang="0">
                    <a:pos x="T6" y="T7"/>
                  </a:cxn>
                </a:cxnLst>
                <a:rect l="0" t="0" r="r" b="b"/>
                <a:pathLst>
                  <a:path w="64" h="23">
                    <a:moveTo>
                      <a:pt x="0" y="22"/>
                    </a:moveTo>
                    <a:cubicBezTo>
                      <a:pt x="3" y="4"/>
                      <a:pt x="25" y="0"/>
                      <a:pt x="40" y="3"/>
                    </a:cubicBezTo>
                    <a:cubicBezTo>
                      <a:pt x="51" y="5"/>
                      <a:pt x="58" y="14"/>
                      <a:pt x="64" y="23"/>
                    </a:cubicBezTo>
                    <a:cubicBezTo>
                      <a:pt x="42" y="22"/>
                      <a:pt x="21" y="20"/>
                      <a:pt x="0" y="22"/>
                    </a:cubicBezTo>
                    <a:close/>
                  </a:path>
                </a:pathLst>
              </a:custGeom>
              <a:solidFill>
                <a:srgbClr val="73C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9" name="Freeform 347"/>
              <p:cNvSpPr>
                <a:spLocks noEditPoints="1"/>
              </p:cNvSpPr>
              <p:nvPr/>
            </p:nvSpPr>
            <p:spPr bwMode="auto">
              <a:xfrm>
                <a:off x="4243396" y="3298836"/>
                <a:ext cx="398463" cy="376239"/>
              </a:xfrm>
              <a:custGeom>
                <a:avLst/>
                <a:gdLst>
                  <a:gd name="T0" fmla="*/ 174 w 178"/>
                  <a:gd name="T1" fmla="*/ 103 h 168"/>
                  <a:gd name="T2" fmla="*/ 147 w 178"/>
                  <a:gd name="T3" fmla="*/ 61 h 168"/>
                  <a:gd name="T4" fmla="*/ 93 w 178"/>
                  <a:gd name="T5" fmla="*/ 0 h 168"/>
                  <a:gd name="T6" fmla="*/ 44 w 178"/>
                  <a:gd name="T7" fmla="*/ 49 h 168"/>
                  <a:gd name="T8" fmla="*/ 21 w 178"/>
                  <a:gd name="T9" fmla="*/ 78 h 168"/>
                  <a:gd name="T10" fmla="*/ 7 w 178"/>
                  <a:gd name="T11" fmla="*/ 166 h 168"/>
                  <a:gd name="T12" fmla="*/ 7 w 178"/>
                  <a:gd name="T13" fmla="*/ 168 h 168"/>
                  <a:gd name="T14" fmla="*/ 57 w 178"/>
                  <a:gd name="T15" fmla="*/ 161 h 168"/>
                  <a:gd name="T16" fmla="*/ 169 w 178"/>
                  <a:gd name="T17" fmla="*/ 122 h 168"/>
                  <a:gd name="T18" fmla="*/ 178 w 178"/>
                  <a:gd name="T19" fmla="*/ 117 h 168"/>
                  <a:gd name="T20" fmla="*/ 174 w 178"/>
                  <a:gd name="T21" fmla="*/ 103 h 168"/>
                  <a:gd name="T22" fmla="*/ 104 w 178"/>
                  <a:gd name="T23" fmla="*/ 28 h 168"/>
                  <a:gd name="T24" fmla="*/ 128 w 178"/>
                  <a:gd name="T25" fmla="*/ 48 h 168"/>
                  <a:gd name="T26" fmla="*/ 64 w 178"/>
                  <a:gd name="T27" fmla="*/ 47 h 168"/>
                  <a:gd name="T28" fmla="*/ 104 w 178"/>
                  <a:gd name="T29" fmla="*/ 2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68">
                    <a:moveTo>
                      <a:pt x="174" y="103"/>
                    </a:moveTo>
                    <a:cubicBezTo>
                      <a:pt x="170" y="86"/>
                      <a:pt x="158" y="74"/>
                      <a:pt x="147" y="61"/>
                    </a:cubicBezTo>
                    <a:cubicBezTo>
                      <a:pt x="141" y="34"/>
                      <a:pt x="124" y="4"/>
                      <a:pt x="93" y="0"/>
                    </a:cubicBezTo>
                    <a:cubicBezTo>
                      <a:pt x="68" y="4"/>
                      <a:pt x="50" y="25"/>
                      <a:pt x="44" y="49"/>
                    </a:cubicBezTo>
                    <a:cubicBezTo>
                      <a:pt x="41" y="62"/>
                      <a:pt x="29" y="69"/>
                      <a:pt x="21" y="78"/>
                    </a:cubicBezTo>
                    <a:cubicBezTo>
                      <a:pt x="0" y="103"/>
                      <a:pt x="2" y="136"/>
                      <a:pt x="7" y="166"/>
                    </a:cubicBezTo>
                    <a:cubicBezTo>
                      <a:pt x="7" y="166"/>
                      <a:pt x="7" y="167"/>
                      <a:pt x="7" y="168"/>
                    </a:cubicBezTo>
                    <a:cubicBezTo>
                      <a:pt x="24" y="167"/>
                      <a:pt x="41" y="165"/>
                      <a:pt x="57" y="161"/>
                    </a:cubicBezTo>
                    <a:cubicBezTo>
                      <a:pt x="96" y="154"/>
                      <a:pt x="133" y="140"/>
                      <a:pt x="169" y="122"/>
                    </a:cubicBezTo>
                    <a:cubicBezTo>
                      <a:pt x="171" y="121"/>
                      <a:pt x="175" y="118"/>
                      <a:pt x="178" y="117"/>
                    </a:cubicBezTo>
                    <a:cubicBezTo>
                      <a:pt x="177" y="113"/>
                      <a:pt x="175" y="108"/>
                      <a:pt x="174" y="103"/>
                    </a:cubicBezTo>
                    <a:close/>
                    <a:moveTo>
                      <a:pt x="104" y="28"/>
                    </a:moveTo>
                    <a:cubicBezTo>
                      <a:pt x="115" y="30"/>
                      <a:pt x="122" y="39"/>
                      <a:pt x="128" y="48"/>
                    </a:cubicBezTo>
                    <a:cubicBezTo>
                      <a:pt x="106" y="47"/>
                      <a:pt x="85" y="45"/>
                      <a:pt x="64" y="47"/>
                    </a:cubicBezTo>
                    <a:cubicBezTo>
                      <a:pt x="67" y="29"/>
                      <a:pt x="89" y="25"/>
                      <a:pt x="104" y="28"/>
                    </a:cubicBezTo>
                    <a:close/>
                  </a:path>
                </a:pathLst>
              </a:custGeom>
              <a:solidFill>
                <a:srgbClr val="E64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6" name="Freeform 364"/>
              <p:cNvSpPr>
                <a:spLocks/>
              </p:cNvSpPr>
              <p:nvPr/>
            </p:nvSpPr>
            <p:spPr bwMode="auto">
              <a:xfrm>
                <a:off x="4251334" y="4676791"/>
                <a:ext cx="390526" cy="1111254"/>
              </a:xfrm>
              <a:custGeom>
                <a:avLst/>
                <a:gdLst>
                  <a:gd name="T0" fmla="*/ 2 w 175"/>
                  <a:gd name="T1" fmla="*/ 1 h 496"/>
                  <a:gd name="T2" fmla="*/ 168 w 175"/>
                  <a:gd name="T3" fmla="*/ 3 h 496"/>
                  <a:gd name="T4" fmla="*/ 161 w 175"/>
                  <a:gd name="T5" fmla="*/ 198 h 496"/>
                  <a:gd name="T6" fmla="*/ 155 w 175"/>
                  <a:gd name="T7" fmla="*/ 238 h 496"/>
                  <a:gd name="T8" fmla="*/ 140 w 175"/>
                  <a:gd name="T9" fmla="*/ 490 h 496"/>
                  <a:gd name="T10" fmla="*/ 138 w 175"/>
                  <a:gd name="T11" fmla="*/ 495 h 496"/>
                  <a:gd name="T12" fmla="*/ 101 w 175"/>
                  <a:gd name="T13" fmla="*/ 496 h 496"/>
                  <a:gd name="T14" fmla="*/ 89 w 175"/>
                  <a:gd name="T15" fmla="*/ 80 h 496"/>
                  <a:gd name="T16" fmla="*/ 81 w 175"/>
                  <a:gd name="T17" fmla="*/ 80 h 496"/>
                  <a:gd name="T18" fmla="*/ 70 w 175"/>
                  <a:gd name="T19" fmla="*/ 473 h 496"/>
                  <a:gd name="T20" fmla="*/ 69 w 175"/>
                  <a:gd name="T21" fmla="*/ 496 h 496"/>
                  <a:gd name="T22" fmla="*/ 31 w 175"/>
                  <a:gd name="T23" fmla="*/ 496 h 496"/>
                  <a:gd name="T24" fmla="*/ 30 w 175"/>
                  <a:gd name="T25" fmla="*/ 488 h 496"/>
                  <a:gd name="T26" fmla="*/ 16 w 175"/>
                  <a:gd name="T27" fmla="*/ 274 h 496"/>
                  <a:gd name="T28" fmla="*/ 15 w 175"/>
                  <a:gd name="T29" fmla="*/ 216 h 496"/>
                  <a:gd name="T30" fmla="*/ 0 w 175"/>
                  <a:gd name="T31" fmla="*/ 101 h 496"/>
                  <a:gd name="T32" fmla="*/ 16 w 175"/>
                  <a:gd name="T33" fmla="*/ 78 h 496"/>
                  <a:gd name="T34" fmla="*/ 4 w 175"/>
                  <a:gd name="T35" fmla="*/ 26 h 496"/>
                  <a:gd name="T36" fmla="*/ 2 w 175"/>
                  <a:gd name="T37" fmla="*/ 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496">
                    <a:moveTo>
                      <a:pt x="2" y="1"/>
                    </a:moveTo>
                    <a:cubicBezTo>
                      <a:pt x="58" y="4"/>
                      <a:pt x="113" y="0"/>
                      <a:pt x="168" y="3"/>
                    </a:cubicBezTo>
                    <a:cubicBezTo>
                      <a:pt x="175" y="68"/>
                      <a:pt x="173" y="134"/>
                      <a:pt x="161" y="198"/>
                    </a:cubicBezTo>
                    <a:cubicBezTo>
                      <a:pt x="159" y="211"/>
                      <a:pt x="155" y="224"/>
                      <a:pt x="155" y="238"/>
                    </a:cubicBezTo>
                    <a:cubicBezTo>
                      <a:pt x="159" y="322"/>
                      <a:pt x="153" y="407"/>
                      <a:pt x="140" y="490"/>
                    </a:cubicBezTo>
                    <a:cubicBezTo>
                      <a:pt x="139" y="491"/>
                      <a:pt x="139" y="494"/>
                      <a:pt x="138" y="495"/>
                    </a:cubicBezTo>
                    <a:cubicBezTo>
                      <a:pt x="126" y="496"/>
                      <a:pt x="113" y="496"/>
                      <a:pt x="101" y="496"/>
                    </a:cubicBezTo>
                    <a:cubicBezTo>
                      <a:pt x="97" y="357"/>
                      <a:pt x="93" y="219"/>
                      <a:pt x="89" y="80"/>
                    </a:cubicBezTo>
                    <a:cubicBezTo>
                      <a:pt x="87" y="80"/>
                      <a:pt x="83" y="80"/>
                      <a:pt x="81" y="80"/>
                    </a:cubicBezTo>
                    <a:cubicBezTo>
                      <a:pt x="77" y="211"/>
                      <a:pt x="74" y="342"/>
                      <a:pt x="70" y="473"/>
                    </a:cubicBezTo>
                    <a:cubicBezTo>
                      <a:pt x="70" y="480"/>
                      <a:pt x="69" y="488"/>
                      <a:pt x="69" y="496"/>
                    </a:cubicBezTo>
                    <a:cubicBezTo>
                      <a:pt x="57" y="496"/>
                      <a:pt x="44" y="496"/>
                      <a:pt x="31" y="496"/>
                    </a:cubicBezTo>
                    <a:cubicBezTo>
                      <a:pt x="31" y="494"/>
                      <a:pt x="30" y="490"/>
                      <a:pt x="30" y="488"/>
                    </a:cubicBezTo>
                    <a:cubicBezTo>
                      <a:pt x="18" y="417"/>
                      <a:pt x="15" y="345"/>
                      <a:pt x="16" y="274"/>
                    </a:cubicBezTo>
                    <a:cubicBezTo>
                      <a:pt x="17" y="255"/>
                      <a:pt x="20" y="235"/>
                      <a:pt x="15" y="216"/>
                    </a:cubicBezTo>
                    <a:cubicBezTo>
                      <a:pt x="7" y="178"/>
                      <a:pt x="2" y="140"/>
                      <a:pt x="0" y="101"/>
                    </a:cubicBezTo>
                    <a:cubicBezTo>
                      <a:pt x="7" y="95"/>
                      <a:pt x="15" y="88"/>
                      <a:pt x="16" y="78"/>
                    </a:cubicBezTo>
                    <a:cubicBezTo>
                      <a:pt x="13" y="61"/>
                      <a:pt x="8" y="43"/>
                      <a:pt x="4" y="26"/>
                    </a:cubicBezTo>
                    <a:cubicBezTo>
                      <a:pt x="3" y="18"/>
                      <a:pt x="2" y="9"/>
                      <a:pt x="2" y="1"/>
                    </a:cubicBezTo>
                    <a:close/>
                  </a:path>
                </a:pathLst>
              </a:custGeom>
              <a:solidFill>
                <a:srgbClr val="32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9" name="Freeform 387"/>
              <p:cNvSpPr>
                <a:spLocks/>
              </p:cNvSpPr>
              <p:nvPr/>
            </p:nvSpPr>
            <p:spPr bwMode="auto">
              <a:xfrm>
                <a:off x="4391034" y="4037026"/>
                <a:ext cx="107950" cy="276226"/>
              </a:xfrm>
              <a:custGeom>
                <a:avLst/>
                <a:gdLst>
                  <a:gd name="T0" fmla="*/ 0 w 48"/>
                  <a:gd name="T1" fmla="*/ 0 h 123"/>
                  <a:gd name="T2" fmla="*/ 48 w 48"/>
                  <a:gd name="T3" fmla="*/ 2 h 123"/>
                  <a:gd name="T4" fmla="*/ 47 w 48"/>
                  <a:gd name="T5" fmla="*/ 7 h 123"/>
                  <a:gd name="T6" fmla="*/ 25 w 48"/>
                  <a:gd name="T7" fmla="*/ 123 h 123"/>
                  <a:gd name="T8" fmla="*/ 0 w 48"/>
                  <a:gd name="T9" fmla="*/ 0 h 123"/>
                </a:gdLst>
                <a:ahLst/>
                <a:cxnLst>
                  <a:cxn ang="0">
                    <a:pos x="T0" y="T1"/>
                  </a:cxn>
                  <a:cxn ang="0">
                    <a:pos x="T2" y="T3"/>
                  </a:cxn>
                  <a:cxn ang="0">
                    <a:pos x="T4" y="T5"/>
                  </a:cxn>
                  <a:cxn ang="0">
                    <a:pos x="T6" y="T7"/>
                  </a:cxn>
                  <a:cxn ang="0">
                    <a:pos x="T8" y="T9"/>
                  </a:cxn>
                </a:cxnLst>
                <a:rect l="0" t="0" r="r" b="b"/>
                <a:pathLst>
                  <a:path w="48" h="123">
                    <a:moveTo>
                      <a:pt x="0" y="0"/>
                    </a:moveTo>
                    <a:cubicBezTo>
                      <a:pt x="16" y="6"/>
                      <a:pt x="32" y="5"/>
                      <a:pt x="48" y="2"/>
                    </a:cubicBezTo>
                    <a:cubicBezTo>
                      <a:pt x="47" y="7"/>
                      <a:pt x="47" y="7"/>
                      <a:pt x="47" y="7"/>
                    </a:cubicBezTo>
                    <a:cubicBezTo>
                      <a:pt x="41" y="45"/>
                      <a:pt x="33" y="84"/>
                      <a:pt x="25" y="123"/>
                    </a:cubicBezTo>
                    <a:cubicBezTo>
                      <a:pt x="18" y="81"/>
                      <a:pt x="8" y="41"/>
                      <a:pt x="0" y="0"/>
                    </a:cubicBezTo>
                    <a:close/>
                  </a:path>
                </a:pathLst>
              </a:custGeom>
              <a:solidFill>
                <a:srgbClr val="EB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6" name="Freeform 394"/>
              <p:cNvSpPr>
                <a:spLocks/>
              </p:cNvSpPr>
              <p:nvPr/>
            </p:nvSpPr>
            <p:spPr bwMode="auto">
              <a:xfrm>
                <a:off x="4425959" y="4351352"/>
                <a:ext cx="41275" cy="38100"/>
              </a:xfrm>
              <a:custGeom>
                <a:avLst/>
                <a:gdLst>
                  <a:gd name="T0" fmla="*/ 8 w 19"/>
                  <a:gd name="T1" fmla="*/ 3 h 17"/>
                  <a:gd name="T2" fmla="*/ 11 w 19"/>
                  <a:gd name="T3" fmla="*/ 15 h 17"/>
                  <a:gd name="T4" fmla="*/ 8 w 19"/>
                  <a:gd name="T5" fmla="*/ 3 h 17"/>
                </a:gdLst>
                <a:ahLst/>
                <a:cxnLst>
                  <a:cxn ang="0">
                    <a:pos x="T0" y="T1"/>
                  </a:cxn>
                  <a:cxn ang="0">
                    <a:pos x="T2" y="T3"/>
                  </a:cxn>
                  <a:cxn ang="0">
                    <a:pos x="T4" y="T5"/>
                  </a:cxn>
                </a:cxnLst>
                <a:rect l="0" t="0" r="r" b="b"/>
                <a:pathLst>
                  <a:path w="19" h="17">
                    <a:moveTo>
                      <a:pt x="8" y="3"/>
                    </a:moveTo>
                    <a:cubicBezTo>
                      <a:pt x="16" y="0"/>
                      <a:pt x="19" y="13"/>
                      <a:pt x="11" y="15"/>
                    </a:cubicBezTo>
                    <a:cubicBezTo>
                      <a:pt x="4" y="17"/>
                      <a:pt x="0" y="5"/>
                      <a:pt x="8" y="3"/>
                    </a:cubicBezTo>
                    <a:close/>
                  </a:path>
                </a:pathLst>
              </a:custGeom>
              <a:solidFill>
                <a:srgbClr val="BDF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9" name="Freeform 397"/>
              <p:cNvSpPr>
                <a:spLocks/>
              </p:cNvSpPr>
              <p:nvPr/>
            </p:nvSpPr>
            <p:spPr bwMode="auto">
              <a:xfrm>
                <a:off x="4429134" y="4402152"/>
                <a:ext cx="42863" cy="42863"/>
              </a:xfrm>
              <a:custGeom>
                <a:avLst/>
                <a:gdLst>
                  <a:gd name="T0" fmla="*/ 5 w 19"/>
                  <a:gd name="T1" fmla="*/ 3 h 19"/>
                  <a:gd name="T2" fmla="*/ 8 w 19"/>
                  <a:gd name="T3" fmla="*/ 17 h 19"/>
                  <a:gd name="T4" fmla="*/ 5 w 19"/>
                  <a:gd name="T5" fmla="*/ 3 h 19"/>
                </a:gdLst>
                <a:ahLst/>
                <a:cxnLst>
                  <a:cxn ang="0">
                    <a:pos x="T0" y="T1"/>
                  </a:cxn>
                  <a:cxn ang="0">
                    <a:pos x="T2" y="T3"/>
                  </a:cxn>
                  <a:cxn ang="0">
                    <a:pos x="T4" y="T5"/>
                  </a:cxn>
                </a:cxnLst>
                <a:rect l="0" t="0" r="r" b="b"/>
                <a:pathLst>
                  <a:path w="19" h="19">
                    <a:moveTo>
                      <a:pt x="5" y="3"/>
                    </a:moveTo>
                    <a:cubicBezTo>
                      <a:pt x="14" y="0"/>
                      <a:pt x="19" y="19"/>
                      <a:pt x="8" y="17"/>
                    </a:cubicBezTo>
                    <a:cubicBezTo>
                      <a:pt x="0" y="17"/>
                      <a:pt x="1" y="8"/>
                      <a:pt x="5" y="3"/>
                    </a:cubicBezTo>
                    <a:close/>
                  </a:path>
                </a:pathLst>
              </a:custGeom>
              <a:solidFill>
                <a:srgbClr val="B7F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9" name="Freeform 427"/>
              <p:cNvSpPr>
                <a:spLocks/>
              </p:cNvSpPr>
              <p:nvPr/>
            </p:nvSpPr>
            <p:spPr bwMode="auto">
              <a:xfrm>
                <a:off x="4194183" y="4851416"/>
                <a:ext cx="92075" cy="50800"/>
              </a:xfrm>
              <a:custGeom>
                <a:avLst/>
                <a:gdLst>
                  <a:gd name="T0" fmla="*/ 0 w 41"/>
                  <a:gd name="T1" fmla="*/ 7 h 23"/>
                  <a:gd name="T2" fmla="*/ 41 w 41"/>
                  <a:gd name="T3" fmla="*/ 0 h 23"/>
                  <a:gd name="T4" fmla="*/ 25 w 41"/>
                  <a:gd name="T5" fmla="*/ 23 h 23"/>
                  <a:gd name="T6" fmla="*/ 0 w 41"/>
                  <a:gd name="T7" fmla="*/ 7 h 23"/>
                </a:gdLst>
                <a:ahLst/>
                <a:cxnLst>
                  <a:cxn ang="0">
                    <a:pos x="T0" y="T1"/>
                  </a:cxn>
                  <a:cxn ang="0">
                    <a:pos x="T2" y="T3"/>
                  </a:cxn>
                  <a:cxn ang="0">
                    <a:pos x="T4" y="T5"/>
                  </a:cxn>
                  <a:cxn ang="0">
                    <a:pos x="T6" y="T7"/>
                  </a:cxn>
                </a:cxnLst>
                <a:rect l="0" t="0" r="r" b="b"/>
                <a:pathLst>
                  <a:path w="41" h="23">
                    <a:moveTo>
                      <a:pt x="0" y="7"/>
                    </a:moveTo>
                    <a:cubicBezTo>
                      <a:pt x="14" y="4"/>
                      <a:pt x="27" y="2"/>
                      <a:pt x="41" y="0"/>
                    </a:cubicBezTo>
                    <a:cubicBezTo>
                      <a:pt x="40" y="10"/>
                      <a:pt x="32" y="17"/>
                      <a:pt x="25" y="23"/>
                    </a:cubicBezTo>
                    <a:cubicBezTo>
                      <a:pt x="15" y="21"/>
                      <a:pt x="6" y="16"/>
                      <a:pt x="0" y="7"/>
                    </a:cubicBezTo>
                    <a:close/>
                  </a:path>
                </a:pathLst>
              </a:custGeom>
              <a:solidFill>
                <a:srgbClr val="E0C7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7" name="Freeform 385"/>
              <p:cNvSpPr>
                <a:spLocks/>
              </p:cNvSpPr>
              <p:nvPr/>
            </p:nvSpPr>
            <p:spPr bwMode="auto">
              <a:xfrm>
                <a:off x="5175261" y="3976701"/>
                <a:ext cx="60325" cy="84138"/>
              </a:xfrm>
              <a:custGeom>
                <a:avLst/>
                <a:gdLst>
                  <a:gd name="T0" fmla="*/ 0 w 27"/>
                  <a:gd name="T1" fmla="*/ 0 h 37"/>
                  <a:gd name="T2" fmla="*/ 22 w 27"/>
                  <a:gd name="T3" fmla="*/ 12 h 37"/>
                  <a:gd name="T4" fmla="*/ 16 w 27"/>
                  <a:gd name="T5" fmla="*/ 37 h 37"/>
                  <a:gd name="T6" fmla="*/ 0 w 27"/>
                  <a:gd name="T7" fmla="*/ 0 h 37"/>
                </a:gdLst>
                <a:ahLst/>
                <a:cxnLst>
                  <a:cxn ang="0">
                    <a:pos x="T0" y="T1"/>
                  </a:cxn>
                  <a:cxn ang="0">
                    <a:pos x="T2" y="T3"/>
                  </a:cxn>
                  <a:cxn ang="0">
                    <a:pos x="T4" y="T5"/>
                  </a:cxn>
                  <a:cxn ang="0">
                    <a:pos x="T6" y="T7"/>
                  </a:cxn>
                </a:cxnLst>
                <a:rect l="0" t="0" r="r" b="b"/>
                <a:pathLst>
                  <a:path w="27" h="37">
                    <a:moveTo>
                      <a:pt x="0" y="0"/>
                    </a:moveTo>
                    <a:cubicBezTo>
                      <a:pt x="9" y="0"/>
                      <a:pt x="19" y="3"/>
                      <a:pt x="22" y="12"/>
                    </a:cubicBezTo>
                    <a:cubicBezTo>
                      <a:pt x="27" y="21"/>
                      <a:pt x="22" y="31"/>
                      <a:pt x="16" y="37"/>
                    </a:cubicBezTo>
                    <a:cubicBezTo>
                      <a:pt x="10" y="25"/>
                      <a:pt x="5" y="13"/>
                      <a:pt x="0" y="0"/>
                    </a:cubicBezTo>
                    <a:close/>
                  </a:path>
                </a:pathLst>
              </a:custGeom>
              <a:solidFill>
                <a:srgbClr val="DEC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7" name="Freeform 445"/>
              <p:cNvSpPr>
                <a:spLocks/>
              </p:cNvSpPr>
              <p:nvPr/>
            </p:nvSpPr>
            <p:spPr bwMode="auto">
              <a:xfrm>
                <a:off x="4191008" y="5735657"/>
                <a:ext cx="223838" cy="134938"/>
              </a:xfrm>
              <a:custGeom>
                <a:avLst/>
                <a:gdLst>
                  <a:gd name="T0" fmla="*/ 96 w 100"/>
                  <a:gd name="T1" fmla="*/ 23 h 60"/>
                  <a:gd name="T2" fmla="*/ 97 w 100"/>
                  <a:gd name="T3" fmla="*/ 0 h 60"/>
                  <a:gd name="T4" fmla="*/ 100 w 100"/>
                  <a:gd name="T5" fmla="*/ 30 h 60"/>
                  <a:gd name="T6" fmla="*/ 100 w 100"/>
                  <a:gd name="T7" fmla="*/ 57 h 60"/>
                  <a:gd name="T8" fmla="*/ 20 w 100"/>
                  <a:gd name="T9" fmla="*/ 58 h 60"/>
                  <a:gd name="T10" fmla="*/ 7 w 100"/>
                  <a:gd name="T11" fmla="*/ 40 h 60"/>
                  <a:gd name="T12" fmla="*/ 41 w 100"/>
                  <a:gd name="T13" fmla="*/ 23 h 60"/>
                  <a:gd name="T14" fmla="*/ 57 w 100"/>
                  <a:gd name="T15" fmla="*/ 15 h 60"/>
                  <a:gd name="T16" fmla="*/ 58 w 100"/>
                  <a:gd name="T17" fmla="*/ 23 h 60"/>
                  <a:gd name="T18" fmla="*/ 96 w 100"/>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60">
                    <a:moveTo>
                      <a:pt x="96" y="23"/>
                    </a:moveTo>
                    <a:cubicBezTo>
                      <a:pt x="96" y="15"/>
                      <a:pt x="97" y="7"/>
                      <a:pt x="97" y="0"/>
                    </a:cubicBezTo>
                    <a:cubicBezTo>
                      <a:pt x="98" y="10"/>
                      <a:pt x="99" y="20"/>
                      <a:pt x="100" y="30"/>
                    </a:cubicBezTo>
                    <a:cubicBezTo>
                      <a:pt x="100" y="39"/>
                      <a:pt x="100" y="48"/>
                      <a:pt x="100" y="57"/>
                    </a:cubicBezTo>
                    <a:cubicBezTo>
                      <a:pt x="73" y="59"/>
                      <a:pt x="46" y="59"/>
                      <a:pt x="20" y="58"/>
                    </a:cubicBezTo>
                    <a:cubicBezTo>
                      <a:pt x="11" y="60"/>
                      <a:pt x="0" y="48"/>
                      <a:pt x="7" y="40"/>
                    </a:cubicBezTo>
                    <a:cubicBezTo>
                      <a:pt x="16" y="31"/>
                      <a:pt x="29" y="28"/>
                      <a:pt x="41" y="23"/>
                    </a:cubicBezTo>
                    <a:cubicBezTo>
                      <a:pt x="46" y="20"/>
                      <a:pt x="52" y="17"/>
                      <a:pt x="57" y="15"/>
                    </a:cubicBezTo>
                    <a:cubicBezTo>
                      <a:pt x="57" y="17"/>
                      <a:pt x="58" y="21"/>
                      <a:pt x="58" y="23"/>
                    </a:cubicBezTo>
                    <a:cubicBezTo>
                      <a:pt x="71" y="23"/>
                      <a:pt x="84" y="23"/>
                      <a:pt x="96" y="23"/>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8" name="Freeform 446"/>
              <p:cNvSpPr>
                <a:spLocks/>
              </p:cNvSpPr>
              <p:nvPr/>
            </p:nvSpPr>
            <p:spPr bwMode="auto">
              <a:xfrm>
                <a:off x="4476759" y="5773757"/>
                <a:ext cx="206375" cy="96838"/>
              </a:xfrm>
              <a:custGeom>
                <a:avLst/>
                <a:gdLst>
                  <a:gd name="T0" fmla="*/ 39 w 92"/>
                  <a:gd name="T1" fmla="*/ 0 h 43"/>
                  <a:gd name="T2" fmla="*/ 81 w 92"/>
                  <a:gd name="T3" fmla="*/ 18 h 43"/>
                  <a:gd name="T4" fmla="*/ 92 w 92"/>
                  <a:gd name="T5" fmla="*/ 32 h 43"/>
                  <a:gd name="T6" fmla="*/ 72 w 92"/>
                  <a:gd name="T7" fmla="*/ 42 h 43"/>
                  <a:gd name="T8" fmla="*/ 0 w 92"/>
                  <a:gd name="T9" fmla="*/ 40 h 43"/>
                  <a:gd name="T10" fmla="*/ 0 w 92"/>
                  <a:gd name="T11" fmla="*/ 10 h 43"/>
                  <a:gd name="T12" fmla="*/ 0 w 92"/>
                  <a:gd name="T13" fmla="*/ 6 h 43"/>
                  <a:gd name="T14" fmla="*/ 37 w 92"/>
                  <a:gd name="T15" fmla="*/ 5 h 43"/>
                  <a:gd name="T16" fmla="*/ 39 w 9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3">
                    <a:moveTo>
                      <a:pt x="39" y="0"/>
                    </a:moveTo>
                    <a:cubicBezTo>
                      <a:pt x="53" y="5"/>
                      <a:pt x="68" y="10"/>
                      <a:pt x="81" y="18"/>
                    </a:cubicBezTo>
                    <a:cubicBezTo>
                      <a:pt x="85" y="22"/>
                      <a:pt x="88" y="27"/>
                      <a:pt x="92" y="32"/>
                    </a:cubicBezTo>
                    <a:cubicBezTo>
                      <a:pt x="87" y="37"/>
                      <a:pt x="80" y="42"/>
                      <a:pt x="72" y="42"/>
                    </a:cubicBezTo>
                    <a:cubicBezTo>
                      <a:pt x="48" y="43"/>
                      <a:pt x="24" y="41"/>
                      <a:pt x="0" y="40"/>
                    </a:cubicBezTo>
                    <a:cubicBezTo>
                      <a:pt x="0" y="30"/>
                      <a:pt x="0" y="20"/>
                      <a:pt x="0" y="10"/>
                    </a:cubicBezTo>
                    <a:cubicBezTo>
                      <a:pt x="0" y="6"/>
                      <a:pt x="0" y="6"/>
                      <a:pt x="0" y="6"/>
                    </a:cubicBezTo>
                    <a:cubicBezTo>
                      <a:pt x="12" y="6"/>
                      <a:pt x="25" y="6"/>
                      <a:pt x="37" y="5"/>
                    </a:cubicBezTo>
                    <a:cubicBezTo>
                      <a:pt x="38" y="4"/>
                      <a:pt x="38" y="1"/>
                      <a:pt x="39" y="0"/>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nvGrpSpPr>
            <p:cNvPr id="6573" name="Group 6572"/>
            <p:cNvGrpSpPr/>
            <p:nvPr/>
          </p:nvGrpSpPr>
          <p:grpSpPr>
            <a:xfrm>
              <a:off x="1809753" y="3043248"/>
              <a:ext cx="1754191" cy="2784484"/>
              <a:chOff x="1809753" y="3043248"/>
              <a:chExt cx="1754191" cy="2784484"/>
            </a:xfrm>
          </p:grpSpPr>
          <p:sp>
            <p:nvSpPr>
              <p:cNvPr id="6447" name="Freeform 325"/>
              <p:cNvSpPr>
                <a:spLocks noEditPoints="1"/>
              </p:cNvSpPr>
              <p:nvPr/>
            </p:nvSpPr>
            <p:spPr bwMode="auto">
              <a:xfrm>
                <a:off x="3100393" y="3043248"/>
                <a:ext cx="463551" cy="466727"/>
              </a:xfrm>
              <a:prstGeom prst="ellipse">
                <a:avLst/>
              </a:prstGeom>
              <a:solidFill>
                <a:srgbClr val="ECF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1" name="Freeform 329"/>
              <p:cNvSpPr>
                <a:spLocks/>
              </p:cNvSpPr>
              <p:nvPr/>
            </p:nvSpPr>
            <p:spPr bwMode="auto">
              <a:xfrm>
                <a:off x="3340106" y="3138498"/>
                <a:ext cx="142875" cy="142875"/>
              </a:xfrm>
              <a:custGeom>
                <a:avLst/>
                <a:gdLst>
                  <a:gd name="T0" fmla="*/ 0 w 64"/>
                  <a:gd name="T1" fmla="*/ 62 h 64"/>
                  <a:gd name="T2" fmla="*/ 2 w 64"/>
                  <a:gd name="T3" fmla="*/ 1 h 64"/>
                  <a:gd name="T4" fmla="*/ 61 w 64"/>
                  <a:gd name="T5" fmla="*/ 63 h 64"/>
                  <a:gd name="T6" fmla="*/ 0 w 64"/>
                  <a:gd name="T7" fmla="*/ 62 h 64"/>
                </a:gdLst>
                <a:ahLst/>
                <a:cxnLst>
                  <a:cxn ang="0">
                    <a:pos x="T0" y="T1"/>
                  </a:cxn>
                  <a:cxn ang="0">
                    <a:pos x="T2" y="T3"/>
                  </a:cxn>
                  <a:cxn ang="0">
                    <a:pos x="T4" y="T5"/>
                  </a:cxn>
                  <a:cxn ang="0">
                    <a:pos x="T6" y="T7"/>
                  </a:cxn>
                </a:cxnLst>
                <a:rect l="0" t="0" r="r" b="b"/>
                <a:pathLst>
                  <a:path w="64" h="64">
                    <a:moveTo>
                      <a:pt x="0" y="62"/>
                    </a:moveTo>
                    <a:cubicBezTo>
                      <a:pt x="1" y="42"/>
                      <a:pt x="0" y="21"/>
                      <a:pt x="2" y="1"/>
                    </a:cubicBezTo>
                    <a:cubicBezTo>
                      <a:pt x="34" y="0"/>
                      <a:pt x="64" y="30"/>
                      <a:pt x="61" y="63"/>
                    </a:cubicBezTo>
                    <a:cubicBezTo>
                      <a:pt x="41" y="64"/>
                      <a:pt x="21" y="64"/>
                      <a:pt x="0" y="62"/>
                    </a:cubicBezTo>
                    <a:close/>
                  </a:path>
                </a:pathLst>
              </a:custGeom>
              <a:solidFill>
                <a:srgbClr val="76C2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4" name="Freeform 332"/>
              <p:cNvSpPr>
                <a:spLocks/>
              </p:cNvSpPr>
              <p:nvPr/>
            </p:nvSpPr>
            <p:spPr bwMode="auto">
              <a:xfrm>
                <a:off x="3187706" y="3157548"/>
                <a:ext cx="271463" cy="266701"/>
              </a:xfrm>
              <a:custGeom>
                <a:avLst/>
                <a:gdLst>
                  <a:gd name="T0" fmla="*/ 5 w 121"/>
                  <a:gd name="T1" fmla="*/ 51 h 119"/>
                  <a:gd name="T2" fmla="*/ 62 w 121"/>
                  <a:gd name="T3" fmla="*/ 0 h 119"/>
                  <a:gd name="T4" fmla="*/ 62 w 121"/>
                  <a:gd name="T5" fmla="*/ 62 h 119"/>
                  <a:gd name="T6" fmla="*/ 121 w 121"/>
                  <a:gd name="T7" fmla="*/ 62 h 119"/>
                  <a:gd name="T8" fmla="*/ 59 w 121"/>
                  <a:gd name="T9" fmla="*/ 116 h 119"/>
                  <a:gd name="T10" fmla="*/ 5 w 121"/>
                  <a:gd name="T11" fmla="*/ 51 h 119"/>
                </a:gdLst>
                <a:ahLst/>
                <a:cxnLst>
                  <a:cxn ang="0">
                    <a:pos x="T0" y="T1"/>
                  </a:cxn>
                  <a:cxn ang="0">
                    <a:pos x="T2" y="T3"/>
                  </a:cxn>
                  <a:cxn ang="0">
                    <a:pos x="T4" y="T5"/>
                  </a:cxn>
                  <a:cxn ang="0">
                    <a:pos x="T6" y="T7"/>
                  </a:cxn>
                  <a:cxn ang="0">
                    <a:pos x="T8" y="T9"/>
                  </a:cxn>
                  <a:cxn ang="0">
                    <a:pos x="T10" y="T11"/>
                  </a:cxn>
                </a:cxnLst>
                <a:rect l="0" t="0" r="r" b="b"/>
                <a:pathLst>
                  <a:path w="121" h="119">
                    <a:moveTo>
                      <a:pt x="5" y="51"/>
                    </a:moveTo>
                    <a:cubicBezTo>
                      <a:pt x="9" y="23"/>
                      <a:pt x="34" y="2"/>
                      <a:pt x="62" y="0"/>
                    </a:cubicBezTo>
                    <a:cubicBezTo>
                      <a:pt x="62" y="21"/>
                      <a:pt x="62" y="41"/>
                      <a:pt x="62" y="62"/>
                    </a:cubicBezTo>
                    <a:cubicBezTo>
                      <a:pt x="81" y="62"/>
                      <a:pt x="101" y="62"/>
                      <a:pt x="121" y="62"/>
                    </a:cubicBezTo>
                    <a:cubicBezTo>
                      <a:pt x="118" y="93"/>
                      <a:pt x="91" y="119"/>
                      <a:pt x="59" y="116"/>
                    </a:cubicBezTo>
                    <a:cubicBezTo>
                      <a:pt x="27" y="115"/>
                      <a:pt x="0" y="83"/>
                      <a:pt x="5" y="51"/>
                    </a:cubicBezTo>
                    <a:close/>
                  </a:path>
                </a:pathLst>
              </a:custGeom>
              <a:solidFill>
                <a:srgbClr val="60AD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5" name="Freeform 333"/>
              <p:cNvSpPr>
                <a:spLocks noEditPoints="1"/>
              </p:cNvSpPr>
              <p:nvPr/>
            </p:nvSpPr>
            <p:spPr bwMode="auto">
              <a:xfrm>
                <a:off x="2209804" y="3159136"/>
                <a:ext cx="466726" cy="466727"/>
              </a:xfrm>
              <a:prstGeom prst="ellipse">
                <a:avLst/>
              </a:prstGeom>
              <a:solidFill>
                <a:srgbClr val="EC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3" name="Freeform 341"/>
              <p:cNvSpPr>
                <a:spLocks/>
              </p:cNvSpPr>
              <p:nvPr/>
            </p:nvSpPr>
            <p:spPr bwMode="auto">
              <a:xfrm>
                <a:off x="2497142" y="3262323"/>
                <a:ext cx="76200" cy="249238"/>
              </a:xfrm>
              <a:custGeom>
                <a:avLst/>
                <a:gdLst>
                  <a:gd name="T0" fmla="*/ 1 w 34"/>
                  <a:gd name="T1" fmla="*/ 3 h 111"/>
                  <a:gd name="T2" fmla="*/ 33 w 34"/>
                  <a:gd name="T3" fmla="*/ 3 h 111"/>
                  <a:gd name="T4" fmla="*/ 32 w 34"/>
                  <a:gd name="T5" fmla="*/ 77 h 111"/>
                  <a:gd name="T6" fmla="*/ 29 w 34"/>
                  <a:gd name="T7" fmla="*/ 111 h 111"/>
                  <a:gd name="T8" fmla="*/ 1 w 34"/>
                  <a:gd name="T9" fmla="*/ 111 h 111"/>
                  <a:gd name="T10" fmla="*/ 1 w 34"/>
                  <a:gd name="T11" fmla="*/ 3 h 111"/>
                </a:gdLst>
                <a:ahLst/>
                <a:cxnLst>
                  <a:cxn ang="0">
                    <a:pos x="T0" y="T1"/>
                  </a:cxn>
                  <a:cxn ang="0">
                    <a:pos x="T2" y="T3"/>
                  </a:cxn>
                  <a:cxn ang="0">
                    <a:pos x="T4" y="T5"/>
                  </a:cxn>
                  <a:cxn ang="0">
                    <a:pos x="T6" y="T7"/>
                  </a:cxn>
                  <a:cxn ang="0">
                    <a:pos x="T8" y="T9"/>
                  </a:cxn>
                  <a:cxn ang="0">
                    <a:pos x="T10" y="T11"/>
                  </a:cxn>
                </a:cxnLst>
                <a:rect l="0" t="0" r="r" b="b"/>
                <a:pathLst>
                  <a:path w="34" h="111">
                    <a:moveTo>
                      <a:pt x="1" y="3"/>
                    </a:moveTo>
                    <a:cubicBezTo>
                      <a:pt x="11" y="0"/>
                      <a:pt x="22" y="0"/>
                      <a:pt x="33" y="3"/>
                    </a:cubicBezTo>
                    <a:cubicBezTo>
                      <a:pt x="32" y="28"/>
                      <a:pt x="32" y="52"/>
                      <a:pt x="32" y="77"/>
                    </a:cubicBezTo>
                    <a:cubicBezTo>
                      <a:pt x="32" y="88"/>
                      <a:pt x="34" y="100"/>
                      <a:pt x="29" y="111"/>
                    </a:cubicBezTo>
                    <a:cubicBezTo>
                      <a:pt x="20" y="111"/>
                      <a:pt x="10" y="111"/>
                      <a:pt x="1" y="111"/>
                    </a:cubicBezTo>
                    <a:cubicBezTo>
                      <a:pt x="0" y="75"/>
                      <a:pt x="1" y="39"/>
                      <a:pt x="1" y="3"/>
                    </a:cubicBezTo>
                    <a:close/>
                  </a:path>
                </a:pathLst>
              </a:custGeom>
              <a:solidFill>
                <a:srgbClr val="D0A3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5" name="Freeform 343"/>
              <p:cNvSpPr>
                <a:spLocks/>
              </p:cNvSpPr>
              <p:nvPr/>
            </p:nvSpPr>
            <p:spPr bwMode="auto">
              <a:xfrm>
                <a:off x="2406654" y="3303599"/>
                <a:ext cx="79375" cy="207963"/>
              </a:xfrm>
              <a:custGeom>
                <a:avLst/>
                <a:gdLst>
                  <a:gd name="T0" fmla="*/ 2 w 36"/>
                  <a:gd name="T1" fmla="*/ 1 h 93"/>
                  <a:gd name="T2" fmla="*/ 32 w 36"/>
                  <a:gd name="T3" fmla="*/ 0 h 93"/>
                  <a:gd name="T4" fmla="*/ 30 w 36"/>
                  <a:gd name="T5" fmla="*/ 93 h 93"/>
                  <a:gd name="T6" fmla="*/ 2 w 36"/>
                  <a:gd name="T7" fmla="*/ 92 h 93"/>
                  <a:gd name="T8" fmla="*/ 2 w 36"/>
                  <a:gd name="T9" fmla="*/ 1 h 93"/>
                </a:gdLst>
                <a:ahLst/>
                <a:cxnLst>
                  <a:cxn ang="0">
                    <a:pos x="T0" y="T1"/>
                  </a:cxn>
                  <a:cxn ang="0">
                    <a:pos x="T2" y="T3"/>
                  </a:cxn>
                  <a:cxn ang="0">
                    <a:pos x="T4" y="T5"/>
                  </a:cxn>
                  <a:cxn ang="0">
                    <a:pos x="T6" y="T7"/>
                  </a:cxn>
                  <a:cxn ang="0">
                    <a:pos x="T8" y="T9"/>
                  </a:cxn>
                </a:cxnLst>
                <a:rect l="0" t="0" r="r" b="b"/>
                <a:pathLst>
                  <a:path w="36" h="93">
                    <a:moveTo>
                      <a:pt x="2" y="1"/>
                    </a:moveTo>
                    <a:cubicBezTo>
                      <a:pt x="12" y="1"/>
                      <a:pt x="22" y="0"/>
                      <a:pt x="32" y="0"/>
                    </a:cubicBezTo>
                    <a:cubicBezTo>
                      <a:pt x="32" y="31"/>
                      <a:pt x="36" y="63"/>
                      <a:pt x="30" y="93"/>
                    </a:cubicBezTo>
                    <a:cubicBezTo>
                      <a:pt x="21" y="93"/>
                      <a:pt x="11" y="93"/>
                      <a:pt x="2" y="92"/>
                    </a:cubicBezTo>
                    <a:cubicBezTo>
                      <a:pt x="0" y="62"/>
                      <a:pt x="2" y="31"/>
                      <a:pt x="2" y="1"/>
                    </a:cubicBezTo>
                    <a:close/>
                  </a:path>
                </a:pathLst>
              </a:custGeom>
              <a:solidFill>
                <a:srgbClr val="E6BF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7" name="Freeform 345"/>
              <p:cNvSpPr>
                <a:spLocks/>
              </p:cNvSpPr>
              <p:nvPr/>
            </p:nvSpPr>
            <p:spPr bwMode="auto">
              <a:xfrm>
                <a:off x="2309817" y="3355986"/>
                <a:ext cx="85725" cy="155576"/>
              </a:xfrm>
              <a:custGeom>
                <a:avLst/>
                <a:gdLst>
                  <a:gd name="T0" fmla="*/ 5 w 38"/>
                  <a:gd name="T1" fmla="*/ 0 h 69"/>
                  <a:gd name="T2" fmla="*/ 34 w 38"/>
                  <a:gd name="T3" fmla="*/ 0 h 69"/>
                  <a:gd name="T4" fmla="*/ 36 w 38"/>
                  <a:gd name="T5" fmla="*/ 39 h 69"/>
                  <a:gd name="T6" fmla="*/ 32 w 38"/>
                  <a:gd name="T7" fmla="*/ 69 h 69"/>
                  <a:gd name="T8" fmla="*/ 6 w 38"/>
                  <a:gd name="T9" fmla="*/ 69 h 69"/>
                  <a:gd name="T10" fmla="*/ 5 w 38"/>
                  <a:gd name="T11" fmla="*/ 0 h 69"/>
                </a:gdLst>
                <a:ahLst/>
                <a:cxnLst>
                  <a:cxn ang="0">
                    <a:pos x="T0" y="T1"/>
                  </a:cxn>
                  <a:cxn ang="0">
                    <a:pos x="T2" y="T3"/>
                  </a:cxn>
                  <a:cxn ang="0">
                    <a:pos x="T4" y="T5"/>
                  </a:cxn>
                  <a:cxn ang="0">
                    <a:pos x="T6" y="T7"/>
                  </a:cxn>
                  <a:cxn ang="0">
                    <a:pos x="T8" y="T9"/>
                  </a:cxn>
                  <a:cxn ang="0">
                    <a:pos x="T10" y="T11"/>
                  </a:cxn>
                </a:cxnLst>
                <a:rect l="0" t="0" r="r" b="b"/>
                <a:pathLst>
                  <a:path w="38" h="69">
                    <a:moveTo>
                      <a:pt x="5" y="0"/>
                    </a:moveTo>
                    <a:cubicBezTo>
                      <a:pt x="15" y="0"/>
                      <a:pt x="24" y="0"/>
                      <a:pt x="34" y="0"/>
                    </a:cubicBezTo>
                    <a:cubicBezTo>
                      <a:pt x="37" y="13"/>
                      <a:pt x="36" y="26"/>
                      <a:pt x="36" y="39"/>
                    </a:cubicBezTo>
                    <a:cubicBezTo>
                      <a:pt x="36" y="49"/>
                      <a:pt x="38" y="60"/>
                      <a:pt x="32" y="69"/>
                    </a:cubicBezTo>
                    <a:cubicBezTo>
                      <a:pt x="23" y="69"/>
                      <a:pt x="14" y="69"/>
                      <a:pt x="6" y="69"/>
                    </a:cubicBezTo>
                    <a:cubicBezTo>
                      <a:pt x="0" y="46"/>
                      <a:pt x="2" y="23"/>
                      <a:pt x="5" y="0"/>
                    </a:cubicBezTo>
                    <a:close/>
                  </a:path>
                </a:pathLst>
              </a:custGeom>
              <a:solidFill>
                <a:srgbClr val="F9D3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5" name="Freeform 353"/>
              <p:cNvSpPr>
                <a:spLocks/>
              </p:cNvSpPr>
              <p:nvPr/>
            </p:nvSpPr>
            <p:spPr bwMode="auto">
              <a:xfrm>
                <a:off x="2674942" y="3511562"/>
                <a:ext cx="519114" cy="403226"/>
              </a:xfrm>
              <a:custGeom>
                <a:avLst/>
                <a:gdLst>
                  <a:gd name="T0" fmla="*/ 43 w 232"/>
                  <a:gd name="T1" fmla="*/ 40 h 180"/>
                  <a:gd name="T2" fmla="*/ 117 w 232"/>
                  <a:gd name="T3" fmla="*/ 1 h 180"/>
                  <a:gd name="T4" fmla="*/ 190 w 232"/>
                  <a:gd name="T5" fmla="*/ 41 h 180"/>
                  <a:gd name="T6" fmla="*/ 228 w 232"/>
                  <a:gd name="T7" fmla="*/ 180 h 180"/>
                  <a:gd name="T8" fmla="*/ 217 w 232"/>
                  <a:gd name="T9" fmla="*/ 177 h 180"/>
                  <a:gd name="T10" fmla="*/ 206 w 232"/>
                  <a:gd name="T11" fmla="*/ 130 h 180"/>
                  <a:gd name="T12" fmla="*/ 199 w 232"/>
                  <a:gd name="T13" fmla="*/ 128 h 180"/>
                  <a:gd name="T14" fmla="*/ 199 w 232"/>
                  <a:gd name="T15" fmla="*/ 124 h 180"/>
                  <a:gd name="T16" fmla="*/ 177 w 232"/>
                  <a:gd name="T17" fmla="*/ 62 h 180"/>
                  <a:gd name="T18" fmla="*/ 97 w 232"/>
                  <a:gd name="T19" fmla="*/ 31 h 180"/>
                  <a:gd name="T20" fmla="*/ 28 w 232"/>
                  <a:gd name="T21" fmla="*/ 117 h 180"/>
                  <a:gd name="T22" fmla="*/ 17 w 232"/>
                  <a:gd name="T23" fmla="*/ 180 h 180"/>
                  <a:gd name="T24" fmla="*/ 4 w 232"/>
                  <a:gd name="T25" fmla="*/ 180 h 180"/>
                  <a:gd name="T26" fmla="*/ 43 w 232"/>
                  <a:gd name="T27" fmla="*/ 4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80">
                    <a:moveTo>
                      <a:pt x="43" y="40"/>
                    </a:moveTo>
                    <a:cubicBezTo>
                      <a:pt x="61" y="18"/>
                      <a:pt x="88" y="0"/>
                      <a:pt x="117" y="1"/>
                    </a:cubicBezTo>
                    <a:cubicBezTo>
                      <a:pt x="146" y="2"/>
                      <a:pt x="173" y="18"/>
                      <a:pt x="190" y="41"/>
                    </a:cubicBezTo>
                    <a:cubicBezTo>
                      <a:pt x="220" y="80"/>
                      <a:pt x="232" y="131"/>
                      <a:pt x="228" y="180"/>
                    </a:cubicBezTo>
                    <a:cubicBezTo>
                      <a:pt x="225" y="179"/>
                      <a:pt x="219" y="178"/>
                      <a:pt x="217" y="177"/>
                    </a:cubicBezTo>
                    <a:cubicBezTo>
                      <a:pt x="213" y="161"/>
                      <a:pt x="214" y="144"/>
                      <a:pt x="206" y="130"/>
                    </a:cubicBezTo>
                    <a:cubicBezTo>
                      <a:pt x="204" y="129"/>
                      <a:pt x="201" y="129"/>
                      <a:pt x="199" y="128"/>
                    </a:cubicBezTo>
                    <a:cubicBezTo>
                      <a:pt x="199" y="127"/>
                      <a:pt x="199" y="125"/>
                      <a:pt x="199" y="124"/>
                    </a:cubicBezTo>
                    <a:cubicBezTo>
                      <a:pt x="204" y="100"/>
                      <a:pt x="190" y="80"/>
                      <a:pt x="177" y="62"/>
                    </a:cubicBezTo>
                    <a:cubicBezTo>
                      <a:pt x="159" y="38"/>
                      <a:pt x="127" y="20"/>
                      <a:pt x="97" y="31"/>
                    </a:cubicBezTo>
                    <a:cubicBezTo>
                      <a:pt x="60" y="44"/>
                      <a:pt x="38" y="81"/>
                      <a:pt x="28" y="117"/>
                    </a:cubicBezTo>
                    <a:cubicBezTo>
                      <a:pt x="21" y="137"/>
                      <a:pt x="18" y="159"/>
                      <a:pt x="17" y="180"/>
                    </a:cubicBezTo>
                    <a:cubicBezTo>
                      <a:pt x="14" y="180"/>
                      <a:pt x="8" y="180"/>
                      <a:pt x="4" y="180"/>
                    </a:cubicBezTo>
                    <a:cubicBezTo>
                      <a:pt x="0" y="131"/>
                      <a:pt x="12" y="79"/>
                      <a:pt x="43" y="40"/>
                    </a:cubicBezTo>
                    <a:close/>
                  </a:path>
                </a:pathLst>
              </a:custGeom>
              <a:solidFill>
                <a:srgbClr val="A2C7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8" name="Freeform 356"/>
              <p:cNvSpPr>
                <a:spLocks/>
              </p:cNvSpPr>
              <p:nvPr/>
            </p:nvSpPr>
            <p:spPr bwMode="auto">
              <a:xfrm>
                <a:off x="2738443" y="3556012"/>
                <a:ext cx="393701" cy="304801"/>
              </a:xfrm>
              <a:custGeom>
                <a:avLst/>
                <a:gdLst>
                  <a:gd name="T0" fmla="*/ 0 w 176"/>
                  <a:gd name="T1" fmla="*/ 97 h 136"/>
                  <a:gd name="T2" fmla="*/ 69 w 176"/>
                  <a:gd name="T3" fmla="*/ 11 h 136"/>
                  <a:gd name="T4" fmla="*/ 149 w 176"/>
                  <a:gd name="T5" fmla="*/ 42 h 136"/>
                  <a:gd name="T6" fmla="*/ 171 w 176"/>
                  <a:gd name="T7" fmla="*/ 104 h 136"/>
                  <a:gd name="T8" fmla="*/ 164 w 176"/>
                  <a:gd name="T9" fmla="*/ 94 h 136"/>
                  <a:gd name="T10" fmla="*/ 162 w 176"/>
                  <a:gd name="T11" fmla="*/ 91 h 136"/>
                  <a:gd name="T12" fmla="*/ 125 w 176"/>
                  <a:gd name="T13" fmla="*/ 66 h 136"/>
                  <a:gd name="T14" fmla="*/ 32 w 176"/>
                  <a:gd name="T15" fmla="*/ 87 h 136"/>
                  <a:gd name="T16" fmla="*/ 47 w 176"/>
                  <a:gd name="T17" fmla="*/ 73 h 136"/>
                  <a:gd name="T18" fmla="*/ 8 w 176"/>
                  <a:gd name="T19" fmla="*/ 89 h 136"/>
                  <a:gd name="T20" fmla="*/ 8 w 176"/>
                  <a:gd name="T21" fmla="*/ 105 h 136"/>
                  <a:gd name="T22" fmla="*/ 6 w 176"/>
                  <a:gd name="T23" fmla="*/ 136 h 136"/>
                  <a:gd name="T24" fmla="*/ 0 w 176"/>
                  <a:gd name="T25"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36">
                    <a:moveTo>
                      <a:pt x="0" y="97"/>
                    </a:moveTo>
                    <a:cubicBezTo>
                      <a:pt x="10" y="61"/>
                      <a:pt x="32" y="24"/>
                      <a:pt x="69" y="11"/>
                    </a:cubicBezTo>
                    <a:cubicBezTo>
                      <a:pt x="99" y="0"/>
                      <a:pt x="131" y="18"/>
                      <a:pt x="149" y="42"/>
                    </a:cubicBezTo>
                    <a:cubicBezTo>
                      <a:pt x="162" y="60"/>
                      <a:pt x="176" y="80"/>
                      <a:pt x="171" y="104"/>
                    </a:cubicBezTo>
                    <a:cubicBezTo>
                      <a:pt x="170" y="101"/>
                      <a:pt x="166" y="97"/>
                      <a:pt x="164" y="94"/>
                    </a:cubicBezTo>
                    <a:cubicBezTo>
                      <a:pt x="162" y="91"/>
                      <a:pt x="162" y="91"/>
                      <a:pt x="162" y="91"/>
                    </a:cubicBezTo>
                    <a:cubicBezTo>
                      <a:pt x="153" y="79"/>
                      <a:pt x="140" y="69"/>
                      <a:pt x="125" y="66"/>
                    </a:cubicBezTo>
                    <a:cubicBezTo>
                      <a:pt x="94" y="71"/>
                      <a:pt x="63" y="81"/>
                      <a:pt x="32" y="87"/>
                    </a:cubicBezTo>
                    <a:cubicBezTo>
                      <a:pt x="36" y="84"/>
                      <a:pt x="43" y="76"/>
                      <a:pt x="47" y="73"/>
                    </a:cubicBezTo>
                    <a:cubicBezTo>
                      <a:pt x="34" y="78"/>
                      <a:pt x="21" y="83"/>
                      <a:pt x="8" y="89"/>
                    </a:cubicBezTo>
                    <a:cubicBezTo>
                      <a:pt x="8" y="94"/>
                      <a:pt x="8" y="100"/>
                      <a:pt x="8" y="105"/>
                    </a:cubicBezTo>
                    <a:cubicBezTo>
                      <a:pt x="7" y="116"/>
                      <a:pt x="6" y="126"/>
                      <a:pt x="6" y="136"/>
                    </a:cubicBezTo>
                    <a:cubicBezTo>
                      <a:pt x="4" y="123"/>
                      <a:pt x="1" y="110"/>
                      <a:pt x="0" y="97"/>
                    </a:cubicBezTo>
                    <a:close/>
                  </a:path>
                </a:pathLst>
              </a:custGeom>
              <a:solidFill>
                <a:srgbClr val="323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5" name="Freeform 363"/>
              <p:cNvSpPr>
                <a:spLocks/>
              </p:cNvSpPr>
              <p:nvPr/>
            </p:nvSpPr>
            <p:spPr bwMode="auto">
              <a:xfrm>
                <a:off x="2371729" y="3911613"/>
                <a:ext cx="1103315" cy="673102"/>
              </a:xfrm>
              <a:custGeom>
                <a:avLst/>
                <a:gdLst>
                  <a:gd name="T0" fmla="*/ 140 w 493"/>
                  <a:gd name="T1" fmla="*/ 1 h 300"/>
                  <a:gd name="T2" fmla="*/ 153 w 493"/>
                  <a:gd name="T3" fmla="*/ 1 h 300"/>
                  <a:gd name="T4" fmla="*/ 171 w 493"/>
                  <a:gd name="T5" fmla="*/ 1 h 300"/>
                  <a:gd name="T6" fmla="*/ 330 w 493"/>
                  <a:gd name="T7" fmla="*/ 1 h 300"/>
                  <a:gd name="T8" fmla="*/ 365 w 493"/>
                  <a:gd name="T9" fmla="*/ 1 h 300"/>
                  <a:gd name="T10" fmla="*/ 481 w 493"/>
                  <a:gd name="T11" fmla="*/ 3 h 300"/>
                  <a:gd name="T12" fmla="*/ 492 w 493"/>
                  <a:gd name="T13" fmla="*/ 19 h 300"/>
                  <a:gd name="T14" fmla="*/ 492 w 493"/>
                  <a:gd name="T15" fmla="*/ 104 h 300"/>
                  <a:gd name="T16" fmla="*/ 492 w 493"/>
                  <a:gd name="T17" fmla="*/ 283 h 300"/>
                  <a:gd name="T18" fmla="*/ 467 w 493"/>
                  <a:gd name="T19" fmla="*/ 299 h 300"/>
                  <a:gd name="T20" fmla="*/ 405 w 493"/>
                  <a:gd name="T21" fmla="*/ 299 h 300"/>
                  <a:gd name="T22" fmla="*/ 360 w 493"/>
                  <a:gd name="T23" fmla="*/ 298 h 300"/>
                  <a:gd name="T24" fmla="*/ 281 w 493"/>
                  <a:gd name="T25" fmla="*/ 298 h 300"/>
                  <a:gd name="T26" fmla="*/ 298 w 493"/>
                  <a:gd name="T27" fmla="*/ 234 h 300"/>
                  <a:gd name="T28" fmla="*/ 199 w 493"/>
                  <a:gd name="T29" fmla="*/ 234 h 300"/>
                  <a:gd name="T30" fmla="*/ 215 w 493"/>
                  <a:gd name="T31" fmla="*/ 298 h 300"/>
                  <a:gd name="T32" fmla="*/ 141 w 493"/>
                  <a:gd name="T33" fmla="*/ 298 h 300"/>
                  <a:gd name="T34" fmla="*/ 95 w 493"/>
                  <a:gd name="T35" fmla="*/ 299 h 300"/>
                  <a:gd name="T36" fmla="*/ 34 w 493"/>
                  <a:gd name="T37" fmla="*/ 299 h 300"/>
                  <a:gd name="T38" fmla="*/ 2 w 493"/>
                  <a:gd name="T39" fmla="*/ 283 h 300"/>
                  <a:gd name="T40" fmla="*/ 1 w 493"/>
                  <a:gd name="T41" fmla="*/ 23 h 300"/>
                  <a:gd name="T42" fmla="*/ 17 w 493"/>
                  <a:gd name="T43" fmla="*/ 2 h 300"/>
                  <a:gd name="T44" fmla="*/ 140 w 493"/>
                  <a:gd name="T45" fmla="*/ 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3" h="300">
                    <a:moveTo>
                      <a:pt x="140" y="1"/>
                    </a:moveTo>
                    <a:cubicBezTo>
                      <a:pt x="144" y="1"/>
                      <a:pt x="150" y="1"/>
                      <a:pt x="153" y="1"/>
                    </a:cubicBezTo>
                    <a:cubicBezTo>
                      <a:pt x="159" y="1"/>
                      <a:pt x="165" y="1"/>
                      <a:pt x="171" y="1"/>
                    </a:cubicBezTo>
                    <a:cubicBezTo>
                      <a:pt x="224" y="1"/>
                      <a:pt x="277" y="1"/>
                      <a:pt x="330" y="1"/>
                    </a:cubicBezTo>
                    <a:cubicBezTo>
                      <a:pt x="342" y="1"/>
                      <a:pt x="353" y="2"/>
                      <a:pt x="365" y="1"/>
                    </a:cubicBezTo>
                    <a:cubicBezTo>
                      <a:pt x="404" y="2"/>
                      <a:pt x="443" y="0"/>
                      <a:pt x="481" y="3"/>
                    </a:cubicBezTo>
                    <a:cubicBezTo>
                      <a:pt x="488" y="5"/>
                      <a:pt x="492" y="12"/>
                      <a:pt x="492" y="19"/>
                    </a:cubicBezTo>
                    <a:cubicBezTo>
                      <a:pt x="493" y="47"/>
                      <a:pt x="492" y="76"/>
                      <a:pt x="492" y="104"/>
                    </a:cubicBezTo>
                    <a:cubicBezTo>
                      <a:pt x="491" y="164"/>
                      <a:pt x="493" y="224"/>
                      <a:pt x="492" y="283"/>
                    </a:cubicBezTo>
                    <a:cubicBezTo>
                      <a:pt x="491" y="296"/>
                      <a:pt x="477" y="300"/>
                      <a:pt x="467" y="299"/>
                    </a:cubicBezTo>
                    <a:cubicBezTo>
                      <a:pt x="446" y="298"/>
                      <a:pt x="426" y="298"/>
                      <a:pt x="405" y="299"/>
                    </a:cubicBezTo>
                    <a:cubicBezTo>
                      <a:pt x="390" y="298"/>
                      <a:pt x="375" y="298"/>
                      <a:pt x="360" y="298"/>
                    </a:cubicBezTo>
                    <a:cubicBezTo>
                      <a:pt x="333" y="298"/>
                      <a:pt x="307" y="298"/>
                      <a:pt x="281" y="298"/>
                    </a:cubicBezTo>
                    <a:cubicBezTo>
                      <a:pt x="281" y="276"/>
                      <a:pt x="291" y="255"/>
                      <a:pt x="298" y="234"/>
                    </a:cubicBezTo>
                    <a:cubicBezTo>
                      <a:pt x="265" y="233"/>
                      <a:pt x="232" y="233"/>
                      <a:pt x="199" y="234"/>
                    </a:cubicBezTo>
                    <a:cubicBezTo>
                      <a:pt x="204" y="255"/>
                      <a:pt x="214" y="276"/>
                      <a:pt x="215" y="298"/>
                    </a:cubicBezTo>
                    <a:cubicBezTo>
                      <a:pt x="190" y="298"/>
                      <a:pt x="165" y="298"/>
                      <a:pt x="141" y="298"/>
                    </a:cubicBezTo>
                    <a:cubicBezTo>
                      <a:pt x="126" y="298"/>
                      <a:pt x="110" y="298"/>
                      <a:pt x="95" y="299"/>
                    </a:cubicBezTo>
                    <a:cubicBezTo>
                      <a:pt x="75" y="298"/>
                      <a:pt x="54" y="298"/>
                      <a:pt x="34" y="299"/>
                    </a:cubicBezTo>
                    <a:cubicBezTo>
                      <a:pt x="22" y="299"/>
                      <a:pt x="3" y="300"/>
                      <a:pt x="2" y="283"/>
                    </a:cubicBezTo>
                    <a:cubicBezTo>
                      <a:pt x="1" y="197"/>
                      <a:pt x="1" y="110"/>
                      <a:pt x="1" y="23"/>
                    </a:cubicBezTo>
                    <a:cubicBezTo>
                      <a:pt x="0" y="13"/>
                      <a:pt x="6" y="1"/>
                      <a:pt x="17" y="2"/>
                    </a:cubicBezTo>
                    <a:cubicBezTo>
                      <a:pt x="58" y="1"/>
                      <a:pt x="99" y="2"/>
                      <a:pt x="140" y="1"/>
                    </a:cubicBezTo>
                    <a:close/>
                  </a:path>
                </a:pathLst>
              </a:custGeom>
              <a:solidFill>
                <a:srgbClr val="32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2" name="Freeform 370"/>
              <p:cNvSpPr>
                <a:spLocks/>
              </p:cNvSpPr>
              <p:nvPr/>
            </p:nvSpPr>
            <p:spPr bwMode="auto">
              <a:xfrm>
                <a:off x="2755905" y="3703650"/>
                <a:ext cx="344488" cy="112713"/>
              </a:xfrm>
              <a:custGeom>
                <a:avLst/>
                <a:gdLst>
                  <a:gd name="T0" fmla="*/ 24 w 154"/>
                  <a:gd name="T1" fmla="*/ 21 h 50"/>
                  <a:gd name="T2" fmla="*/ 117 w 154"/>
                  <a:gd name="T3" fmla="*/ 0 h 50"/>
                  <a:gd name="T4" fmla="*/ 154 w 154"/>
                  <a:gd name="T5" fmla="*/ 25 h 50"/>
                  <a:gd name="T6" fmla="*/ 146 w 154"/>
                  <a:gd name="T7" fmla="*/ 39 h 50"/>
                  <a:gd name="T8" fmla="*/ 93 w 154"/>
                  <a:gd name="T9" fmla="*/ 37 h 50"/>
                  <a:gd name="T10" fmla="*/ 83 w 154"/>
                  <a:gd name="T11" fmla="*/ 50 h 50"/>
                  <a:gd name="T12" fmla="*/ 74 w 154"/>
                  <a:gd name="T13" fmla="*/ 50 h 50"/>
                  <a:gd name="T14" fmla="*/ 61 w 154"/>
                  <a:gd name="T15" fmla="*/ 37 h 50"/>
                  <a:gd name="T16" fmla="*/ 3 w 154"/>
                  <a:gd name="T17" fmla="*/ 39 h 50"/>
                  <a:gd name="T18" fmla="*/ 0 w 154"/>
                  <a:gd name="T19" fmla="*/ 39 h 50"/>
                  <a:gd name="T20" fmla="*/ 0 w 154"/>
                  <a:gd name="T21" fmla="*/ 23 h 50"/>
                  <a:gd name="T22" fmla="*/ 39 w 154"/>
                  <a:gd name="T23" fmla="*/ 7 h 50"/>
                  <a:gd name="T24" fmla="*/ 24 w 154"/>
                  <a:gd name="T25"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50">
                    <a:moveTo>
                      <a:pt x="24" y="21"/>
                    </a:moveTo>
                    <a:cubicBezTo>
                      <a:pt x="55" y="15"/>
                      <a:pt x="86" y="5"/>
                      <a:pt x="117" y="0"/>
                    </a:cubicBezTo>
                    <a:cubicBezTo>
                      <a:pt x="132" y="3"/>
                      <a:pt x="145" y="13"/>
                      <a:pt x="154" y="25"/>
                    </a:cubicBezTo>
                    <a:cubicBezTo>
                      <a:pt x="151" y="30"/>
                      <a:pt x="149" y="34"/>
                      <a:pt x="146" y="39"/>
                    </a:cubicBezTo>
                    <a:cubicBezTo>
                      <a:pt x="129" y="35"/>
                      <a:pt x="111" y="36"/>
                      <a:pt x="93" y="37"/>
                    </a:cubicBezTo>
                    <a:cubicBezTo>
                      <a:pt x="87" y="38"/>
                      <a:pt x="86" y="45"/>
                      <a:pt x="83" y="50"/>
                    </a:cubicBezTo>
                    <a:cubicBezTo>
                      <a:pt x="81" y="50"/>
                      <a:pt x="76" y="50"/>
                      <a:pt x="74" y="50"/>
                    </a:cubicBezTo>
                    <a:cubicBezTo>
                      <a:pt x="70" y="45"/>
                      <a:pt x="68" y="37"/>
                      <a:pt x="61" y="37"/>
                    </a:cubicBezTo>
                    <a:cubicBezTo>
                      <a:pt x="42" y="35"/>
                      <a:pt x="22" y="35"/>
                      <a:pt x="3" y="39"/>
                    </a:cubicBezTo>
                    <a:cubicBezTo>
                      <a:pt x="0" y="39"/>
                      <a:pt x="0" y="39"/>
                      <a:pt x="0" y="39"/>
                    </a:cubicBezTo>
                    <a:cubicBezTo>
                      <a:pt x="0" y="34"/>
                      <a:pt x="0" y="28"/>
                      <a:pt x="0" y="23"/>
                    </a:cubicBezTo>
                    <a:cubicBezTo>
                      <a:pt x="13" y="17"/>
                      <a:pt x="26" y="12"/>
                      <a:pt x="39" y="7"/>
                    </a:cubicBezTo>
                    <a:cubicBezTo>
                      <a:pt x="35" y="10"/>
                      <a:pt x="28" y="18"/>
                      <a:pt x="24" y="21"/>
                    </a:cubicBezTo>
                    <a:close/>
                  </a:path>
                </a:pathLst>
              </a:custGeom>
              <a:solidFill>
                <a:srgbClr val="EFC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3" name="Freeform 371"/>
              <p:cNvSpPr>
                <a:spLocks/>
              </p:cNvSpPr>
              <p:nvPr/>
            </p:nvSpPr>
            <p:spPr bwMode="auto">
              <a:xfrm>
                <a:off x="3073406" y="3759213"/>
                <a:ext cx="47625" cy="57150"/>
              </a:xfrm>
              <a:custGeom>
                <a:avLst/>
                <a:gdLst>
                  <a:gd name="T0" fmla="*/ 4 w 21"/>
                  <a:gd name="T1" fmla="*/ 14 h 25"/>
                  <a:gd name="T2" fmla="*/ 12 w 21"/>
                  <a:gd name="T3" fmla="*/ 0 h 25"/>
                  <a:gd name="T4" fmla="*/ 14 w 21"/>
                  <a:gd name="T5" fmla="*/ 3 h 25"/>
                  <a:gd name="T6" fmla="*/ 21 w 21"/>
                  <a:gd name="T7" fmla="*/ 13 h 25"/>
                  <a:gd name="T8" fmla="*/ 21 w 21"/>
                  <a:gd name="T9" fmla="*/ 17 h 25"/>
                  <a:gd name="T10" fmla="*/ 13 w 21"/>
                  <a:gd name="T11" fmla="*/ 25 h 25"/>
                  <a:gd name="T12" fmla="*/ 7 w 21"/>
                  <a:gd name="T13" fmla="*/ 23 h 25"/>
                  <a:gd name="T14" fmla="*/ 0 w 21"/>
                  <a:gd name="T15" fmla="*/ 21 h 25"/>
                  <a:gd name="T16" fmla="*/ 4 w 21"/>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4" y="14"/>
                    </a:moveTo>
                    <a:cubicBezTo>
                      <a:pt x="7" y="9"/>
                      <a:pt x="9" y="5"/>
                      <a:pt x="12" y="0"/>
                    </a:cubicBezTo>
                    <a:cubicBezTo>
                      <a:pt x="14" y="3"/>
                      <a:pt x="14" y="3"/>
                      <a:pt x="14" y="3"/>
                    </a:cubicBezTo>
                    <a:cubicBezTo>
                      <a:pt x="16" y="6"/>
                      <a:pt x="20" y="10"/>
                      <a:pt x="21" y="13"/>
                    </a:cubicBezTo>
                    <a:cubicBezTo>
                      <a:pt x="21" y="14"/>
                      <a:pt x="21" y="16"/>
                      <a:pt x="21" y="17"/>
                    </a:cubicBezTo>
                    <a:cubicBezTo>
                      <a:pt x="19" y="19"/>
                      <a:pt x="15" y="23"/>
                      <a:pt x="13" y="25"/>
                    </a:cubicBezTo>
                    <a:cubicBezTo>
                      <a:pt x="12" y="25"/>
                      <a:pt x="9" y="24"/>
                      <a:pt x="7" y="23"/>
                    </a:cubicBezTo>
                    <a:cubicBezTo>
                      <a:pt x="5" y="23"/>
                      <a:pt x="1" y="22"/>
                      <a:pt x="0" y="21"/>
                    </a:cubicBezTo>
                    <a:cubicBezTo>
                      <a:pt x="1" y="19"/>
                      <a:pt x="3" y="16"/>
                      <a:pt x="4" y="14"/>
                    </a:cubicBezTo>
                    <a:close/>
                  </a:path>
                </a:pathLst>
              </a:custGeom>
              <a:solidFill>
                <a:srgbClr val="FB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5" name="Freeform 373"/>
              <p:cNvSpPr>
                <a:spLocks/>
              </p:cNvSpPr>
              <p:nvPr/>
            </p:nvSpPr>
            <p:spPr bwMode="auto">
              <a:xfrm>
                <a:off x="2713043" y="3773500"/>
                <a:ext cx="41275" cy="141288"/>
              </a:xfrm>
              <a:custGeom>
                <a:avLst/>
                <a:gdLst>
                  <a:gd name="T0" fmla="*/ 0 w 18"/>
                  <a:gd name="T1" fmla="*/ 63 h 63"/>
                  <a:gd name="T2" fmla="*/ 11 w 18"/>
                  <a:gd name="T3" fmla="*/ 0 h 63"/>
                  <a:gd name="T4" fmla="*/ 17 w 18"/>
                  <a:gd name="T5" fmla="*/ 39 h 63"/>
                  <a:gd name="T6" fmla="*/ 18 w 18"/>
                  <a:gd name="T7" fmla="*/ 63 h 63"/>
                  <a:gd name="T8" fmla="*/ 0 w 18"/>
                  <a:gd name="T9" fmla="*/ 63 h 63"/>
                </a:gdLst>
                <a:ahLst/>
                <a:cxnLst>
                  <a:cxn ang="0">
                    <a:pos x="T0" y="T1"/>
                  </a:cxn>
                  <a:cxn ang="0">
                    <a:pos x="T2" y="T3"/>
                  </a:cxn>
                  <a:cxn ang="0">
                    <a:pos x="T4" y="T5"/>
                  </a:cxn>
                  <a:cxn ang="0">
                    <a:pos x="T6" y="T7"/>
                  </a:cxn>
                  <a:cxn ang="0">
                    <a:pos x="T8" y="T9"/>
                  </a:cxn>
                </a:cxnLst>
                <a:rect l="0" t="0" r="r" b="b"/>
                <a:pathLst>
                  <a:path w="18" h="63">
                    <a:moveTo>
                      <a:pt x="0" y="63"/>
                    </a:moveTo>
                    <a:cubicBezTo>
                      <a:pt x="1" y="42"/>
                      <a:pt x="4" y="20"/>
                      <a:pt x="11" y="0"/>
                    </a:cubicBezTo>
                    <a:cubicBezTo>
                      <a:pt x="12" y="13"/>
                      <a:pt x="15" y="26"/>
                      <a:pt x="17" y="39"/>
                    </a:cubicBezTo>
                    <a:cubicBezTo>
                      <a:pt x="17" y="47"/>
                      <a:pt x="18" y="55"/>
                      <a:pt x="18" y="63"/>
                    </a:cubicBezTo>
                    <a:cubicBezTo>
                      <a:pt x="12" y="63"/>
                      <a:pt x="6" y="63"/>
                      <a:pt x="0" y="63"/>
                    </a:cubicBezTo>
                    <a:close/>
                  </a:path>
                </a:pathLst>
              </a:custGeom>
              <a:solidFill>
                <a:srgbClr val="89A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6" name="Freeform 374"/>
              <p:cNvSpPr>
                <a:spLocks/>
              </p:cNvSpPr>
              <p:nvPr/>
            </p:nvSpPr>
            <p:spPr bwMode="auto">
              <a:xfrm>
                <a:off x="2762255" y="3783025"/>
                <a:ext cx="336551" cy="104775"/>
              </a:xfrm>
              <a:custGeom>
                <a:avLst/>
                <a:gdLst>
                  <a:gd name="T0" fmla="*/ 0 w 150"/>
                  <a:gd name="T1" fmla="*/ 4 h 47"/>
                  <a:gd name="T2" fmla="*/ 58 w 150"/>
                  <a:gd name="T3" fmla="*/ 2 h 47"/>
                  <a:gd name="T4" fmla="*/ 71 w 150"/>
                  <a:gd name="T5" fmla="*/ 15 h 47"/>
                  <a:gd name="T6" fmla="*/ 80 w 150"/>
                  <a:gd name="T7" fmla="*/ 15 h 47"/>
                  <a:gd name="T8" fmla="*/ 90 w 150"/>
                  <a:gd name="T9" fmla="*/ 2 h 47"/>
                  <a:gd name="T10" fmla="*/ 143 w 150"/>
                  <a:gd name="T11" fmla="*/ 4 h 47"/>
                  <a:gd name="T12" fmla="*/ 139 w 150"/>
                  <a:gd name="T13" fmla="*/ 11 h 47"/>
                  <a:gd name="T14" fmla="*/ 146 w 150"/>
                  <a:gd name="T15" fmla="*/ 13 h 47"/>
                  <a:gd name="T16" fmla="*/ 145 w 150"/>
                  <a:gd name="T17" fmla="*/ 44 h 47"/>
                  <a:gd name="T18" fmla="*/ 98 w 150"/>
                  <a:gd name="T19" fmla="*/ 45 h 47"/>
                  <a:gd name="T20" fmla="*/ 81 w 150"/>
                  <a:gd name="T21" fmla="*/ 32 h 47"/>
                  <a:gd name="T22" fmla="*/ 69 w 150"/>
                  <a:gd name="T23" fmla="*/ 32 h 47"/>
                  <a:gd name="T24" fmla="*/ 58 w 150"/>
                  <a:gd name="T25" fmla="*/ 45 h 47"/>
                  <a:gd name="T26" fmla="*/ 4 w 150"/>
                  <a:gd name="T27" fmla="*/ 43 h 47"/>
                  <a:gd name="T28" fmla="*/ 0 w 150"/>
                  <a:gd name="T2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47">
                    <a:moveTo>
                      <a:pt x="0" y="4"/>
                    </a:moveTo>
                    <a:cubicBezTo>
                      <a:pt x="19" y="0"/>
                      <a:pt x="39" y="0"/>
                      <a:pt x="58" y="2"/>
                    </a:cubicBezTo>
                    <a:cubicBezTo>
                      <a:pt x="65" y="2"/>
                      <a:pt x="67" y="10"/>
                      <a:pt x="71" y="15"/>
                    </a:cubicBezTo>
                    <a:cubicBezTo>
                      <a:pt x="73" y="15"/>
                      <a:pt x="78" y="15"/>
                      <a:pt x="80" y="15"/>
                    </a:cubicBezTo>
                    <a:cubicBezTo>
                      <a:pt x="83" y="10"/>
                      <a:pt x="84" y="3"/>
                      <a:pt x="90" y="2"/>
                    </a:cubicBezTo>
                    <a:cubicBezTo>
                      <a:pt x="108" y="1"/>
                      <a:pt x="126" y="0"/>
                      <a:pt x="143" y="4"/>
                    </a:cubicBezTo>
                    <a:cubicBezTo>
                      <a:pt x="142" y="6"/>
                      <a:pt x="140" y="9"/>
                      <a:pt x="139" y="11"/>
                    </a:cubicBezTo>
                    <a:cubicBezTo>
                      <a:pt x="140" y="12"/>
                      <a:pt x="144" y="13"/>
                      <a:pt x="146" y="13"/>
                    </a:cubicBezTo>
                    <a:cubicBezTo>
                      <a:pt x="150" y="23"/>
                      <a:pt x="147" y="34"/>
                      <a:pt x="145" y="44"/>
                    </a:cubicBezTo>
                    <a:cubicBezTo>
                      <a:pt x="129" y="46"/>
                      <a:pt x="114" y="47"/>
                      <a:pt x="98" y="45"/>
                    </a:cubicBezTo>
                    <a:cubicBezTo>
                      <a:pt x="90" y="46"/>
                      <a:pt x="86" y="37"/>
                      <a:pt x="81" y="32"/>
                    </a:cubicBezTo>
                    <a:cubicBezTo>
                      <a:pt x="78" y="32"/>
                      <a:pt x="72" y="32"/>
                      <a:pt x="69" y="32"/>
                    </a:cubicBezTo>
                    <a:cubicBezTo>
                      <a:pt x="65" y="36"/>
                      <a:pt x="62" y="41"/>
                      <a:pt x="58" y="45"/>
                    </a:cubicBezTo>
                    <a:cubicBezTo>
                      <a:pt x="40" y="46"/>
                      <a:pt x="22" y="47"/>
                      <a:pt x="4" y="43"/>
                    </a:cubicBezTo>
                    <a:cubicBezTo>
                      <a:pt x="2" y="30"/>
                      <a:pt x="1" y="17"/>
                      <a:pt x="0" y="4"/>
                    </a:cubicBez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7" name="Freeform 375"/>
              <p:cNvSpPr>
                <a:spLocks/>
              </p:cNvSpPr>
              <p:nvPr/>
            </p:nvSpPr>
            <p:spPr bwMode="auto">
              <a:xfrm>
                <a:off x="2751143" y="3790963"/>
                <a:ext cx="358776" cy="123825"/>
              </a:xfrm>
              <a:custGeom>
                <a:avLst/>
                <a:gdLst>
                  <a:gd name="T0" fmla="*/ 0 w 160"/>
                  <a:gd name="T1" fmla="*/ 31 h 55"/>
                  <a:gd name="T2" fmla="*/ 2 w 160"/>
                  <a:gd name="T3" fmla="*/ 0 h 55"/>
                  <a:gd name="T4" fmla="*/ 5 w 160"/>
                  <a:gd name="T5" fmla="*/ 0 h 55"/>
                  <a:gd name="T6" fmla="*/ 9 w 160"/>
                  <a:gd name="T7" fmla="*/ 39 h 55"/>
                  <a:gd name="T8" fmla="*/ 63 w 160"/>
                  <a:gd name="T9" fmla="*/ 41 h 55"/>
                  <a:gd name="T10" fmla="*/ 74 w 160"/>
                  <a:gd name="T11" fmla="*/ 28 h 55"/>
                  <a:gd name="T12" fmla="*/ 86 w 160"/>
                  <a:gd name="T13" fmla="*/ 28 h 55"/>
                  <a:gd name="T14" fmla="*/ 103 w 160"/>
                  <a:gd name="T15" fmla="*/ 41 h 55"/>
                  <a:gd name="T16" fmla="*/ 150 w 160"/>
                  <a:gd name="T17" fmla="*/ 40 h 55"/>
                  <a:gd name="T18" fmla="*/ 151 w 160"/>
                  <a:gd name="T19" fmla="*/ 9 h 55"/>
                  <a:gd name="T20" fmla="*/ 157 w 160"/>
                  <a:gd name="T21" fmla="*/ 11 h 55"/>
                  <a:gd name="T22" fmla="*/ 160 w 160"/>
                  <a:gd name="T23" fmla="*/ 12 h 55"/>
                  <a:gd name="T24" fmla="*/ 160 w 160"/>
                  <a:gd name="T25" fmla="*/ 37 h 55"/>
                  <a:gd name="T26" fmla="*/ 160 w 160"/>
                  <a:gd name="T27" fmla="*/ 55 h 55"/>
                  <a:gd name="T28" fmla="*/ 1 w 160"/>
                  <a:gd name="T29" fmla="*/ 55 h 55"/>
                  <a:gd name="T30" fmla="*/ 0 w 160"/>
                  <a:gd name="T31"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55">
                    <a:moveTo>
                      <a:pt x="0" y="31"/>
                    </a:moveTo>
                    <a:cubicBezTo>
                      <a:pt x="0" y="21"/>
                      <a:pt x="1" y="11"/>
                      <a:pt x="2" y="0"/>
                    </a:cubicBezTo>
                    <a:cubicBezTo>
                      <a:pt x="5" y="0"/>
                      <a:pt x="5" y="0"/>
                      <a:pt x="5" y="0"/>
                    </a:cubicBezTo>
                    <a:cubicBezTo>
                      <a:pt x="6" y="13"/>
                      <a:pt x="7" y="26"/>
                      <a:pt x="9" y="39"/>
                    </a:cubicBezTo>
                    <a:cubicBezTo>
                      <a:pt x="27" y="43"/>
                      <a:pt x="45" y="42"/>
                      <a:pt x="63" y="41"/>
                    </a:cubicBezTo>
                    <a:cubicBezTo>
                      <a:pt x="67" y="37"/>
                      <a:pt x="70" y="32"/>
                      <a:pt x="74" y="28"/>
                    </a:cubicBezTo>
                    <a:cubicBezTo>
                      <a:pt x="77" y="28"/>
                      <a:pt x="83" y="28"/>
                      <a:pt x="86" y="28"/>
                    </a:cubicBezTo>
                    <a:cubicBezTo>
                      <a:pt x="91" y="33"/>
                      <a:pt x="95" y="42"/>
                      <a:pt x="103" y="41"/>
                    </a:cubicBezTo>
                    <a:cubicBezTo>
                      <a:pt x="119" y="43"/>
                      <a:pt x="134" y="42"/>
                      <a:pt x="150" y="40"/>
                    </a:cubicBezTo>
                    <a:cubicBezTo>
                      <a:pt x="152" y="30"/>
                      <a:pt x="155" y="19"/>
                      <a:pt x="151" y="9"/>
                    </a:cubicBezTo>
                    <a:cubicBezTo>
                      <a:pt x="153" y="10"/>
                      <a:pt x="156" y="11"/>
                      <a:pt x="157" y="11"/>
                    </a:cubicBezTo>
                    <a:cubicBezTo>
                      <a:pt x="160" y="12"/>
                      <a:pt x="160" y="12"/>
                      <a:pt x="160" y="12"/>
                    </a:cubicBezTo>
                    <a:cubicBezTo>
                      <a:pt x="157" y="20"/>
                      <a:pt x="159" y="28"/>
                      <a:pt x="160" y="37"/>
                    </a:cubicBezTo>
                    <a:cubicBezTo>
                      <a:pt x="160" y="43"/>
                      <a:pt x="160" y="49"/>
                      <a:pt x="160" y="55"/>
                    </a:cubicBezTo>
                    <a:cubicBezTo>
                      <a:pt x="107" y="55"/>
                      <a:pt x="54" y="55"/>
                      <a:pt x="1" y="55"/>
                    </a:cubicBezTo>
                    <a:cubicBezTo>
                      <a:pt x="1" y="47"/>
                      <a:pt x="0" y="39"/>
                      <a:pt x="0" y="31"/>
                    </a:cubicBezTo>
                    <a:close/>
                  </a:path>
                </a:pathLst>
              </a:custGeom>
              <a:solidFill>
                <a:srgbClr val="E5C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8" name="Freeform 376"/>
              <p:cNvSpPr>
                <a:spLocks/>
              </p:cNvSpPr>
              <p:nvPr/>
            </p:nvSpPr>
            <p:spPr bwMode="auto">
              <a:xfrm>
                <a:off x="3103568" y="3797313"/>
                <a:ext cx="84138" cy="119063"/>
              </a:xfrm>
              <a:custGeom>
                <a:avLst/>
                <a:gdLst>
                  <a:gd name="T0" fmla="*/ 8 w 38"/>
                  <a:gd name="T1" fmla="*/ 0 h 53"/>
                  <a:gd name="T2" fmla="*/ 15 w 38"/>
                  <a:gd name="T3" fmla="*/ 2 h 53"/>
                  <a:gd name="T4" fmla="*/ 26 w 38"/>
                  <a:gd name="T5" fmla="*/ 49 h 53"/>
                  <a:gd name="T6" fmla="*/ 37 w 38"/>
                  <a:gd name="T7" fmla="*/ 52 h 53"/>
                  <a:gd name="T8" fmla="*/ 38 w 38"/>
                  <a:gd name="T9" fmla="*/ 52 h 53"/>
                  <a:gd name="T10" fmla="*/ 3 w 38"/>
                  <a:gd name="T11" fmla="*/ 52 h 53"/>
                  <a:gd name="T12" fmla="*/ 3 w 38"/>
                  <a:gd name="T13" fmla="*/ 34 h 53"/>
                  <a:gd name="T14" fmla="*/ 3 w 38"/>
                  <a:gd name="T15" fmla="*/ 9 h 53"/>
                  <a:gd name="T16" fmla="*/ 0 w 38"/>
                  <a:gd name="T17" fmla="*/ 8 h 53"/>
                  <a:gd name="T18" fmla="*/ 8 w 38"/>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3">
                    <a:moveTo>
                      <a:pt x="8" y="0"/>
                    </a:moveTo>
                    <a:cubicBezTo>
                      <a:pt x="10" y="1"/>
                      <a:pt x="13" y="1"/>
                      <a:pt x="15" y="2"/>
                    </a:cubicBezTo>
                    <a:cubicBezTo>
                      <a:pt x="23" y="16"/>
                      <a:pt x="22" y="33"/>
                      <a:pt x="26" y="49"/>
                    </a:cubicBezTo>
                    <a:cubicBezTo>
                      <a:pt x="28" y="50"/>
                      <a:pt x="34" y="51"/>
                      <a:pt x="37" y="52"/>
                    </a:cubicBezTo>
                    <a:cubicBezTo>
                      <a:pt x="38" y="52"/>
                      <a:pt x="38" y="52"/>
                      <a:pt x="38" y="52"/>
                    </a:cubicBezTo>
                    <a:cubicBezTo>
                      <a:pt x="26" y="53"/>
                      <a:pt x="15" y="52"/>
                      <a:pt x="3" y="52"/>
                    </a:cubicBezTo>
                    <a:cubicBezTo>
                      <a:pt x="3" y="46"/>
                      <a:pt x="3" y="40"/>
                      <a:pt x="3" y="34"/>
                    </a:cubicBezTo>
                    <a:cubicBezTo>
                      <a:pt x="6" y="26"/>
                      <a:pt x="12" y="14"/>
                      <a:pt x="3" y="9"/>
                    </a:cubicBezTo>
                    <a:cubicBezTo>
                      <a:pt x="0" y="8"/>
                      <a:pt x="0" y="8"/>
                      <a:pt x="0" y="8"/>
                    </a:cubicBezTo>
                    <a:cubicBezTo>
                      <a:pt x="2" y="6"/>
                      <a:pt x="6" y="2"/>
                      <a:pt x="8" y="0"/>
                    </a:cubicBezTo>
                    <a:close/>
                  </a:path>
                </a:pathLst>
              </a:custGeom>
              <a:solidFill>
                <a:srgbClr val="88A5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9" name="Freeform 377"/>
              <p:cNvSpPr>
                <a:spLocks/>
              </p:cNvSpPr>
              <p:nvPr/>
            </p:nvSpPr>
            <p:spPr bwMode="auto">
              <a:xfrm>
                <a:off x="3103568" y="3817950"/>
                <a:ext cx="26988" cy="55563"/>
              </a:xfrm>
              <a:custGeom>
                <a:avLst/>
                <a:gdLst>
                  <a:gd name="T0" fmla="*/ 3 w 12"/>
                  <a:gd name="T1" fmla="*/ 0 h 25"/>
                  <a:gd name="T2" fmla="*/ 3 w 12"/>
                  <a:gd name="T3" fmla="*/ 25 h 25"/>
                  <a:gd name="T4" fmla="*/ 3 w 12"/>
                  <a:gd name="T5" fmla="*/ 0 h 25"/>
                </a:gdLst>
                <a:ahLst/>
                <a:cxnLst>
                  <a:cxn ang="0">
                    <a:pos x="T0" y="T1"/>
                  </a:cxn>
                  <a:cxn ang="0">
                    <a:pos x="T2" y="T3"/>
                  </a:cxn>
                  <a:cxn ang="0">
                    <a:pos x="T4" y="T5"/>
                  </a:cxn>
                </a:cxnLst>
                <a:rect l="0" t="0" r="r" b="b"/>
                <a:pathLst>
                  <a:path w="12" h="25">
                    <a:moveTo>
                      <a:pt x="3" y="0"/>
                    </a:moveTo>
                    <a:cubicBezTo>
                      <a:pt x="12" y="5"/>
                      <a:pt x="6" y="17"/>
                      <a:pt x="3" y="25"/>
                    </a:cubicBezTo>
                    <a:cubicBezTo>
                      <a:pt x="2" y="16"/>
                      <a:pt x="0" y="8"/>
                      <a:pt x="3" y="0"/>
                    </a:cubicBezTo>
                    <a:close/>
                  </a:path>
                </a:pathLst>
              </a:custGeom>
              <a:solidFill>
                <a:srgbClr val="5E6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3" name="Freeform 381"/>
              <p:cNvSpPr>
                <a:spLocks/>
              </p:cNvSpPr>
              <p:nvPr/>
            </p:nvSpPr>
            <p:spPr bwMode="auto">
              <a:xfrm>
                <a:off x="2646367" y="4906979"/>
                <a:ext cx="195263" cy="800103"/>
              </a:xfrm>
              <a:custGeom>
                <a:avLst/>
                <a:gdLst>
                  <a:gd name="T0" fmla="*/ 21 w 87"/>
                  <a:gd name="T1" fmla="*/ 7 h 357"/>
                  <a:gd name="T2" fmla="*/ 62 w 87"/>
                  <a:gd name="T3" fmla="*/ 4 h 357"/>
                  <a:gd name="T4" fmla="*/ 87 w 87"/>
                  <a:gd name="T5" fmla="*/ 39 h 357"/>
                  <a:gd name="T6" fmla="*/ 87 w 87"/>
                  <a:gd name="T7" fmla="*/ 90 h 357"/>
                  <a:gd name="T8" fmla="*/ 87 w 87"/>
                  <a:gd name="T9" fmla="*/ 94 h 357"/>
                  <a:gd name="T10" fmla="*/ 86 w 87"/>
                  <a:gd name="T11" fmla="*/ 110 h 357"/>
                  <a:gd name="T12" fmla="*/ 82 w 87"/>
                  <a:gd name="T13" fmla="*/ 306 h 357"/>
                  <a:gd name="T14" fmla="*/ 80 w 87"/>
                  <a:gd name="T15" fmla="*/ 357 h 357"/>
                  <a:gd name="T16" fmla="*/ 13 w 87"/>
                  <a:gd name="T17" fmla="*/ 356 h 357"/>
                  <a:gd name="T18" fmla="*/ 11 w 87"/>
                  <a:gd name="T19" fmla="*/ 268 h 357"/>
                  <a:gd name="T20" fmla="*/ 3 w 87"/>
                  <a:gd name="T21" fmla="*/ 110 h 357"/>
                  <a:gd name="T22" fmla="*/ 1 w 87"/>
                  <a:gd name="T23" fmla="*/ 39 h 357"/>
                  <a:gd name="T24" fmla="*/ 21 w 87"/>
                  <a:gd name="T25" fmla="*/ 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357">
                    <a:moveTo>
                      <a:pt x="21" y="7"/>
                    </a:moveTo>
                    <a:cubicBezTo>
                      <a:pt x="34" y="0"/>
                      <a:pt x="48" y="1"/>
                      <a:pt x="62" y="4"/>
                    </a:cubicBezTo>
                    <a:cubicBezTo>
                      <a:pt x="74" y="12"/>
                      <a:pt x="86" y="23"/>
                      <a:pt x="87" y="39"/>
                    </a:cubicBezTo>
                    <a:cubicBezTo>
                      <a:pt x="87" y="56"/>
                      <a:pt x="86" y="73"/>
                      <a:pt x="87" y="90"/>
                    </a:cubicBezTo>
                    <a:cubicBezTo>
                      <a:pt x="87" y="94"/>
                      <a:pt x="87" y="94"/>
                      <a:pt x="87" y="94"/>
                    </a:cubicBezTo>
                    <a:cubicBezTo>
                      <a:pt x="86" y="99"/>
                      <a:pt x="86" y="105"/>
                      <a:pt x="86" y="110"/>
                    </a:cubicBezTo>
                    <a:cubicBezTo>
                      <a:pt x="84" y="175"/>
                      <a:pt x="83" y="241"/>
                      <a:pt x="82" y="306"/>
                    </a:cubicBezTo>
                    <a:cubicBezTo>
                      <a:pt x="81" y="323"/>
                      <a:pt x="80" y="340"/>
                      <a:pt x="80" y="357"/>
                    </a:cubicBezTo>
                    <a:cubicBezTo>
                      <a:pt x="58" y="357"/>
                      <a:pt x="35" y="357"/>
                      <a:pt x="13" y="356"/>
                    </a:cubicBezTo>
                    <a:cubicBezTo>
                      <a:pt x="11" y="327"/>
                      <a:pt x="16" y="297"/>
                      <a:pt x="11" y="268"/>
                    </a:cubicBezTo>
                    <a:cubicBezTo>
                      <a:pt x="6" y="216"/>
                      <a:pt x="7" y="163"/>
                      <a:pt x="3" y="110"/>
                    </a:cubicBezTo>
                    <a:cubicBezTo>
                      <a:pt x="0" y="86"/>
                      <a:pt x="1" y="63"/>
                      <a:pt x="1" y="39"/>
                    </a:cubicBezTo>
                    <a:cubicBezTo>
                      <a:pt x="1" y="25"/>
                      <a:pt x="11" y="15"/>
                      <a:pt x="21" y="7"/>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4" name="Freeform 382"/>
              <p:cNvSpPr>
                <a:spLocks/>
              </p:cNvSpPr>
              <p:nvPr/>
            </p:nvSpPr>
            <p:spPr bwMode="auto">
              <a:xfrm>
                <a:off x="3013081" y="4906979"/>
                <a:ext cx="196850" cy="800103"/>
              </a:xfrm>
              <a:custGeom>
                <a:avLst/>
                <a:gdLst>
                  <a:gd name="T0" fmla="*/ 26 w 88"/>
                  <a:gd name="T1" fmla="*/ 4 h 357"/>
                  <a:gd name="T2" fmla="*/ 69 w 88"/>
                  <a:gd name="T3" fmla="*/ 8 h 357"/>
                  <a:gd name="T4" fmla="*/ 86 w 88"/>
                  <a:gd name="T5" fmla="*/ 35 h 357"/>
                  <a:gd name="T6" fmla="*/ 86 w 88"/>
                  <a:gd name="T7" fmla="*/ 70 h 357"/>
                  <a:gd name="T8" fmla="*/ 84 w 88"/>
                  <a:gd name="T9" fmla="*/ 112 h 357"/>
                  <a:gd name="T10" fmla="*/ 79 w 88"/>
                  <a:gd name="T11" fmla="*/ 230 h 357"/>
                  <a:gd name="T12" fmla="*/ 73 w 88"/>
                  <a:gd name="T13" fmla="*/ 357 h 357"/>
                  <a:gd name="T14" fmla="*/ 9 w 88"/>
                  <a:gd name="T15" fmla="*/ 357 h 357"/>
                  <a:gd name="T16" fmla="*/ 8 w 88"/>
                  <a:gd name="T17" fmla="*/ 352 h 357"/>
                  <a:gd name="T18" fmla="*/ 2 w 88"/>
                  <a:gd name="T19" fmla="*/ 110 h 357"/>
                  <a:gd name="T20" fmla="*/ 1 w 88"/>
                  <a:gd name="T21" fmla="*/ 94 h 357"/>
                  <a:gd name="T22" fmla="*/ 1 w 88"/>
                  <a:gd name="T23" fmla="*/ 90 h 357"/>
                  <a:gd name="T24" fmla="*/ 2 w 88"/>
                  <a:gd name="T25" fmla="*/ 35 h 357"/>
                  <a:gd name="T26" fmla="*/ 26 w 88"/>
                  <a:gd name="T27" fmla="*/ 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357">
                    <a:moveTo>
                      <a:pt x="26" y="4"/>
                    </a:moveTo>
                    <a:cubicBezTo>
                      <a:pt x="41" y="0"/>
                      <a:pt x="56" y="1"/>
                      <a:pt x="69" y="8"/>
                    </a:cubicBezTo>
                    <a:cubicBezTo>
                      <a:pt x="77" y="15"/>
                      <a:pt x="85" y="24"/>
                      <a:pt x="86" y="35"/>
                    </a:cubicBezTo>
                    <a:cubicBezTo>
                      <a:pt x="88" y="46"/>
                      <a:pt x="86" y="58"/>
                      <a:pt x="86" y="70"/>
                    </a:cubicBezTo>
                    <a:cubicBezTo>
                      <a:pt x="85" y="84"/>
                      <a:pt x="84" y="98"/>
                      <a:pt x="84" y="112"/>
                    </a:cubicBezTo>
                    <a:cubicBezTo>
                      <a:pt x="83" y="152"/>
                      <a:pt x="80" y="191"/>
                      <a:pt x="79" y="230"/>
                    </a:cubicBezTo>
                    <a:cubicBezTo>
                      <a:pt x="76" y="272"/>
                      <a:pt x="76" y="315"/>
                      <a:pt x="73" y="357"/>
                    </a:cubicBezTo>
                    <a:cubicBezTo>
                      <a:pt x="51" y="356"/>
                      <a:pt x="30" y="357"/>
                      <a:pt x="9" y="357"/>
                    </a:cubicBezTo>
                    <a:cubicBezTo>
                      <a:pt x="9" y="355"/>
                      <a:pt x="8" y="353"/>
                      <a:pt x="8" y="352"/>
                    </a:cubicBezTo>
                    <a:cubicBezTo>
                      <a:pt x="4" y="271"/>
                      <a:pt x="5" y="191"/>
                      <a:pt x="2" y="110"/>
                    </a:cubicBezTo>
                    <a:cubicBezTo>
                      <a:pt x="1" y="104"/>
                      <a:pt x="1" y="99"/>
                      <a:pt x="1" y="94"/>
                    </a:cubicBezTo>
                    <a:cubicBezTo>
                      <a:pt x="1" y="90"/>
                      <a:pt x="1" y="90"/>
                      <a:pt x="1" y="90"/>
                    </a:cubicBezTo>
                    <a:cubicBezTo>
                      <a:pt x="2" y="72"/>
                      <a:pt x="0" y="53"/>
                      <a:pt x="2" y="35"/>
                    </a:cubicBezTo>
                    <a:cubicBezTo>
                      <a:pt x="3" y="21"/>
                      <a:pt x="14" y="10"/>
                      <a:pt x="26" y="4"/>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1" name="Freeform 389"/>
              <p:cNvSpPr>
                <a:spLocks/>
              </p:cNvSpPr>
              <p:nvPr/>
            </p:nvSpPr>
            <p:spPr bwMode="auto">
              <a:xfrm>
                <a:off x="2098679" y="4162439"/>
                <a:ext cx="84138" cy="122238"/>
              </a:xfrm>
              <a:custGeom>
                <a:avLst/>
                <a:gdLst>
                  <a:gd name="T0" fmla="*/ 8 w 38"/>
                  <a:gd name="T1" fmla="*/ 16 h 54"/>
                  <a:gd name="T2" fmla="*/ 29 w 38"/>
                  <a:gd name="T3" fmla="*/ 0 h 54"/>
                  <a:gd name="T4" fmla="*/ 36 w 38"/>
                  <a:gd name="T5" fmla="*/ 31 h 54"/>
                  <a:gd name="T6" fmla="*/ 11 w 38"/>
                  <a:gd name="T7" fmla="*/ 54 h 54"/>
                  <a:gd name="T8" fmla="*/ 8 w 38"/>
                  <a:gd name="T9" fmla="*/ 16 h 54"/>
                </a:gdLst>
                <a:ahLst/>
                <a:cxnLst>
                  <a:cxn ang="0">
                    <a:pos x="T0" y="T1"/>
                  </a:cxn>
                  <a:cxn ang="0">
                    <a:pos x="T2" y="T3"/>
                  </a:cxn>
                  <a:cxn ang="0">
                    <a:pos x="T4" y="T5"/>
                  </a:cxn>
                  <a:cxn ang="0">
                    <a:pos x="T6" y="T7"/>
                  </a:cxn>
                  <a:cxn ang="0">
                    <a:pos x="T8" y="T9"/>
                  </a:cxn>
                </a:cxnLst>
                <a:rect l="0" t="0" r="r" b="b"/>
                <a:pathLst>
                  <a:path w="38" h="54">
                    <a:moveTo>
                      <a:pt x="8" y="16"/>
                    </a:moveTo>
                    <a:cubicBezTo>
                      <a:pt x="13" y="9"/>
                      <a:pt x="22" y="5"/>
                      <a:pt x="29" y="0"/>
                    </a:cubicBezTo>
                    <a:cubicBezTo>
                      <a:pt x="34" y="9"/>
                      <a:pt x="38" y="20"/>
                      <a:pt x="36" y="31"/>
                    </a:cubicBezTo>
                    <a:cubicBezTo>
                      <a:pt x="32" y="42"/>
                      <a:pt x="22" y="51"/>
                      <a:pt x="11" y="54"/>
                    </a:cubicBezTo>
                    <a:cubicBezTo>
                      <a:pt x="1" y="45"/>
                      <a:pt x="0" y="28"/>
                      <a:pt x="8" y="16"/>
                    </a:cubicBezTo>
                    <a:close/>
                  </a:path>
                </a:pathLst>
              </a:custGeom>
              <a:solidFill>
                <a:srgbClr val="64AA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3" name="Freeform 391"/>
              <p:cNvSpPr>
                <a:spLocks/>
              </p:cNvSpPr>
              <p:nvPr/>
            </p:nvSpPr>
            <p:spPr bwMode="auto">
              <a:xfrm>
                <a:off x="2005016" y="4284677"/>
                <a:ext cx="61913" cy="50800"/>
              </a:xfrm>
              <a:custGeom>
                <a:avLst/>
                <a:gdLst>
                  <a:gd name="T0" fmla="*/ 23 w 28"/>
                  <a:gd name="T1" fmla="*/ 22 h 23"/>
                  <a:gd name="T2" fmla="*/ 4 w 28"/>
                  <a:gd name="T3" fmla="*/ 4 h 23"/>
                  <a:gd name="T4" fmla="*/ 25 w 28"/>
                  <a:gd name="T5" fmla="*/ 23 h 23"/>
                  <a:gd name="T6" fmla="*/ 23 w 28"/>
                  <a:gd name="T7" fmla="*/ 22 h 23"/>
                </a:gdLst>
                <a:ahLst/>
                <a:cxnLst>
                  <a:cxn ang="0">
                    <a:pos x="T0" y="T1"/>
                  </a:cxn>
                  <a:cxn ang="0">
                    <a:pos x="T2" y="T3"/>
                  </a:cxn>
                  <a:cxn ang="0">
                    <a:pos x="T4" y="T5"/>
                  </a:cxn>
                  <a:cxn ang="0">
                    <a:pos x="T6" y="T7"/>
                  </a:cxn>
                </a:cxnLst>
                <a:rect l="0" t="0" r="r" b="b"/>
                <a:pathLst>
                  <a:path w="28" h="23">
                    <a:moveTo>
                      <a:pt x="23" y="22"/>
                    </a:moveTo>
                    <a:cubicBezTo>
                      <a:pt x="13" y="22"/>
                      <a:pt x="0" y="15"/>
                      <a:pt x="4" y="4"/>
                    </a:cubicBezTo>
                    <a:cubicBezTo>
                      <a:pt x="16" y="0"/>
                      <a:pt x="28" y="10"/>
                      <a:pt x="25" y="23"/>
                    </a:cubicBezTo>
                    <a:lnTo>
                      <a:pt x="23" y="22"/>
                    </a:lnTo>
                    <a:close/>
                  </a:path>
                </a:pathLst>
              </a:custGeom>
              <a:solidFill>
                <a:srgbClr val="77A2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4" name="Freeform 392"/>
              <p:cNvSpPr>
                <a:spLocks/>
              </p:cNvSpPr>
              <p:nvPr/>
            </p:nvSpPr>
            <p:spPr bwMode="auto">
              <a:xfrm>
                <a:off x="2035179" y="4291027"/>
                <a:ext cx="117475" cy="234951"/>
              </a:xfrm>
              <a:custGeom>
                <a:avLst/>
                <a:gdLst>
                  <a:gd name="T0" fmla="*/ 28 w 52"/>
                  <a:gd name="T1" fmla="*/ 36 h 105"/>
                  <a:gd name="T2" fmla="*/ 39 w 52"/>
                  <a:gd name="T3" fmla="*/ 0 h 105"/>
                  <a:gd name="T4" fmla="*/ 40 w 52"/>
                  <a:gd name="T5" fmla="*/ 54 h 105"/>
                  <a:gd name="T6" fmla="*/ 52 w 52"/>
                  <a:gd name="T7" fmla="*/ 45 h 105"/>
                  <a:gd name="T8" fmla="*/ 41 w 52"/>
                  <a:gd name="T9" fmla="*/ 63 h 105"/>
                  <a:gd name="T10" fmla="*/ 44 w 52"/>
                  <a:gd name="T11" fmla="*/ 105 h 105"/>
                  <a:gd name="T12" fmla="*/ 24 w 52"/>
                  <a:gd name="T13" fmla="*/ 105 h 105"/>
                  <a:gd name="T14" fmla="*/ 1 w 52"/>
                  <a:gd name="T15" fmla="*/ 67 h 105"/>
                  <a:gd name="T16" fmla="*/ 1 w 52"/>
                  <a:gd name="T17" fmla="*/ 66 h 105"/>
                  <a:gd name="T18" fmla="*/ 0 w 52"/>
                  <a:gd name="T19" fmla="*/ 59 h 105"/>
                  <a:gd name="T20" fmla="*/ 24 w 52"/>
                  <a:gd name="T21" fmla="*/ 76 h 105"/>
                  <a:gd name="T22" fmla="*/ 26 w 52"/>
                  <a:gd name="T23" fmla="*/ 50 h 105"/>
                  <a:gd name="T24" fmla="*/ 9 w 52"/>
                  <a:gd name="T25" fmla="*/ 19 h 105"/>
                  <a:gd name="T26" fmla="*/ 11 w 52"/>
                  <a:gd name="T27" fmla="*/ 20 h 105"/>
                  <a:gd name="T28" fmla="*/ 28 w 52"/>
                  <a:gd name="T29"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05">
                    <a:moveTo>
                      <a:pt x="28" y="36"/>
                    </a:moveTo>
                    <a:cubicBezTo>
                      <a:pt x="32" y="25"/>
                      <a:pt x="30" y="8"/>
                      <a:pt x="39" y="0"/>
                    </a:cubicBezTo>
                    <a:cubicBezTo>
                      <a:pt x="42" y="18"/>
                      <a:pt x="39" y="36"/>
                      <a:pt x="40" y="54"/>
                    </a:cubicBezTo>
                    <a:cubicBezTo>
                      <a:pt x="43" y="51"/>
                      <a:pt x="49" y="47"/>
                      <a:pt x="52" y="45"/>
                    </a:cubicBezTo>
                    <a:cubicBezTo>
                      <a:pt x="49" y="52"/>
                      <a:pt x="45" y="58"/>
                      <a:pt x="41" y="63"/>
                    </a:cubicBezTo>
                    <a:cubicBezTo>
                      <a:pt x="40" y="77"/>
                      <a:pt x="42" y="91"/>
                      <a:pt x="44" y="105"/>
                    </a:cubicBezTo>
                    <a:cubicBezTo>
                      <a:pt x="37" y="105"/>
                      <a:pt x="31" y="105"/>
                      <a:pt x="24" y="105"/>
                    </a:cubicBezTo>
                    <a:cubicBezTo>
                      <a:pt x="28" y="87"/>
                      <a:pt x="14" y="76"/>
                      <a:pt x="1" y="67"/>
                    </a:cubicBezTo>
                    <a:cubicBezTo>
                      <a:pt x="1" y="66"/>
                      <a:pt x="1" y="66"/>
                      <a:pt x="1" y="66"/>
                    </a:cubicBezTo>
                    <a:cubicBezTo>
                      <a:pt x="1" y="64"/>
                      <a:pt x="0" y="61"/>
                      <a:pt x="0" y="59"/>
                    </a:cubicBezTo>
                    <a:cubicBezTo>
                      <a:pt x="5" y="68"/>
                      <a:pt x="16" y="71"/>
                      <a:pt x="24" y="76"/>
                    </a:cubicBezTo>
                    <a:cubicBezTo>
                      <a:pt x="25" y="67"/>
                      <a:pt x="26" y="59"/>
                      <a:pt x="26" y="50"/>
                    </a:cubicBezTo>
                    <a:cubicBezTo>
                      <a:pt x="23" y="39"/>
                      <a:pt x="16" y="29"/>
                      <a:pt x="9" y="19"/>
                    </a:cubicBezTo>
                    <a:cubicBezTo>
                      <a:pt x="11" y="20"/>
                      <a:pt x="11" y="20"/>
                      <a:pt x="11" y="20"/>
                    </a:cubicBezTo>
                    <a:cubicBezTo>
                      <a:pt x="18" y="23"/>
                      <a:pt x="22" y="31"/>
                      <a:pt x="28" y="36"/>
                    </a:cubicBezTo>
                    <a:close/>
                  </a:path>
                </a:pathLst>
              </a:custGeom>
              <a:solidFill>
                <a:srgbClr val="C69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5" name="Freeform 393"/>
              <p:cNvSpPr>
                <a:spLocks/>
              </p:cNvSpPr>
              <p:nvPr/>
            </p:nvSpPr>
            <p:spPr bwMode="auto">
              <a:xfrm>
                <a:off x="2149479" y="4324365"/>
                <a:ext cx="90488" cy="77788"/>
              </a:xfrm>
              <a:custGeom>
                <a:avLst/>
                <a:gdLst>
                  <a:gd name="T0" fmla="*/ 17 w 40"/>
                  <a:gd name="T1" fmla="*/ 5 h 35"/>
                  <a:gd name="T2" fmla="*/ 40 w 40"/>
                  <a:gd name="T3" fmla="*/ 3 h 35"/>
                  <a:gd name="T4" fmla="*/ 34 w 40"/>
                  <a:gd name="T5" fmla="*/ 25 h 35"/>
                  <a:gd name="T6" fmla="*/ 0 w 40"/>
                  <a:gd name="T7" fmla="*/ 33 h 35"/>
                  <a:gd name="T8" fmla="*/ 17 w 40"/>
                  <a:gd name="T9" fmla="*/ 5 h 35"/>
                </a:gdLst>
                <a:ahLst/>
                <a:cxnLst>
                  <a:cxn ang="0">
                    <a:pos x="T0" y="T1"/>
                  </a:cxn>
                  <a:cxn ang="0">
                    <a:pos x="T2" y="T3"/>
                  </a:cxn>
                  <a:cxn ang="0">
                    <a:pos x="T4" y="T5"/>
                  </a:cxn>
                  <a:cxn ang="0">
                    <a:pos x="T6" y="T7"/>
                  </a:cxn>
                  <a:cxn ang="0">
                    <a:pos x="T8" y="T9"/>
                  </a:cxn>
                </a:cxnLst>
                <a:rect l="0" t="0" r="r" b="b"/>
                <a:pathLst>
                  <a:path w="40" h="35">
                    <a:moveTo>
                      <a:pt x="17" y="5"/>
                    </a:moveTo>
                    <a:cubicBezTo>
                      <a:pt x="24" y="0"/>
                      <a:pt x="32" y="2"/>
                      <a:pt x="40" y="3"/>
                    </a:cubicBezTo>
                    <a:cubicBezTo>
                      <a:pt x="39" y="10"/>
                      <a:pt x="37" y="18"/>
                      <a:pt x="34" y="25"/>
                    </a:cubicBezTo>
                    <a:cubicBezTo>
                      <a:pt x="24" y="33"/>
                      <a:pt x="12" y="35"/>
                      <a:pt x="0" y="33"/>
                    </a:cubicBezTo>
                    <a:cubicBezTo>
                      <a:pt x="4" y="23"/>
                      <a:pt x="6" y="10"/>
                      <a:pt x="17" y="5"/>
                    </a:cubicBezTo>
                    <a:close/>
                  </a:path>
                </a:pathLst>
              </a:custGeom>
              <a:solidFill>
                <a:srgbClr val="6BA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18" name="Freeform 396"/>
              <p:cNvSpPr>
                <a:spLocks/>
              </p:cNvSpPr>
              <p:nvPr/>
            </p:nvSpPr>
            <p:spPr bwMode="auto">
              <a:xfrm>
                <a:off x="1970091" y="4394215"/>
                <a:ext cx="68263" cy="58738"/>
              </a:xfrm>
              <a:custGeom>
                <a:avLst/>
                <a:gdLst>
                  <a:gd name="T0" fmla="*/ 0 w 30"/>
                  <a:gd name="T1" fmla="*/ 5 h 26"/>
                  <a:gd name="T2" fmla="*/ 29 w 30"/>
                  <a:gd name="T3" fmla="*/ 8 h 26"/>
                  <a:gd name="T4" fmla="*/ 29 w 30"/>
                  <a:gd name="T5" fmla="*/ 13 h 26"/>
                  <a:gd name="T6" fmla="*/ 30 w 30"/>
                  <a:gd name="T7" fmla="*/ 20 h 26"/>
                  <a:gd name="T8" fmla="*/ 0 w 30"/>
                  <a:gd name="T9" fmla="*/ 5 h 26"/>
                </a:gdLst>
                <a:ahLst/>
                <a:cxnLst>
                  <a:cxn ang="0">
                    <a:pos x="T0" y="T1"/>
                  </a:cxn>
                  <a:cxn ang="0">
                    <a:pos x="T2" y="T3"/>
                  </a:cxn>
                  <a:cxn ang="0">
                    <a:pos x="T4" y="T5"/>
                  </a:cxn>
                  <a:cxn ang="0">
                    <a:pos x="T6" y="T7"/>
                  </a:cxn>
                  <a:cxn ang="0">
                    <a:pos x="T8" y="T9"/>
                  </a:cxn>
                </a:cxnLst>
                <a:rect l="0" t="0" r="r" b="b"/>
                <a:pathLst>
                  <a:path w="30" h="26">
                    <a:moveTo>
                      <a:pt x="0" y="5"/>
                    </a:moveTo>
                    <a:cubicBezTo>
                      <a:pt x="9" y="0"/>
                      <a:pt x="20" y="2"/>
                      <a:pt x="29" y="8"/>
                    </a:cubicBezTo>
                    <a:cubicBezTo>
                      <a:pt x="29" y="13"/>
                      <a:pt x="29" y="13"/>
                      <a:pt x="29" y="13"/>
                    </a:cubicBezTo>
                    <a:cubicBezTo>
                      <a:pt x="29" y="15"/>
                      <a:pt x="30" y="18"/>
                      <a:pt x="30" y="20"/>
                    </a:cubicBezTo>
                    <a:cubicBezTo>
                      <a:pt x="17" y="26"/>
                      <a:pt x="1" y="20"/>
                      <a:pt x="0" y="5"/>
                    </a:cubicBezTo>
                    <a:close/>
                  </a:path>
                </a:pathLst>
              </a:custGeom>
              <a:solidFill>
                <a:srgbClr val="6FAA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0" name="Freeform 398"/>
              <p:cNvSpPr>
                <a:spLocks/>
              </p:cNvSpPr>
              <p:nvPr/>
            </p:nvSpPr>
            <p:spPr bwMode="auto">
              <a:xfrm>
                <a:off x="2816230" y="4433902"/>
                <a:ext cx="222251" cy="288926"/>
              </a:xfrm>
              <a:custGeom>
                <a:avLst/>
                <a:gdLst>
                  <a:gd name="T0" fmla="*/ 0 w 99"/>
                  <a:gd name="T1" fmla="*/ 1 h 129"/>
                  <a:gd name="T2" fmla="*/ 99 w 99"/>
                  <a:gd name="T3" fmla="*/ 1 h 129"/>
                  <a:gd name="T4" fmla="*/ 82 w 99"/>
                  <a:gd name="T5" fmla="*/ 65 h 129"/>
                  <a:gd name="T6" fmla="*/ 99 w 99"/>
                  <a:gd name="T7" fmla="*/ 127 h 129"/>
                  <a:gd name="T8" fmla="*/ 0 w 99"/>
                  <a:gd name="T9" fmla="*/ 125 h 129"/>
                  <a:gd name="T10" fmla="*/ 16 w 99"/>
                  <a:gd name="T11" fmla="*/ 65 h 129"/>
                  <a:gd name="T12" fmla="*/ 0 w 99"/>
                  <a:gd name="T13" fmla="*/ 1 h 129"/>
                </a:gdLst>
                <a:ahLst/>
                <a:cxnLst>
                  <a:cxn ang="0">
                    <a:pos x="T0" y="T1"/>
                  </a:cxn>
                  <a:cxn ang="0">
                    <a:pos x="T2" y="T3"/>
                  </a:cxn>
                  <a:cxn ang="0">
                    <a:pos x="T4" y="T5"/>
                  </a:cxn>
                  <a:cxn ang="0">
                    <a:pos x="T6" y="T7"/>
                  </a:cxn>
                  <a:cxn ang="0">
                    <a:pos x="T8" y="T9"/>
                  </a:cxn>
                  <a:cxn ang="0">
                    <a:pos x="T10" y="T11"/>
                  </a:cxn>
                  <a:cxn ang="0">
                    <a:pos x="T12" y="T13"/>
                  </a:cxn>
                </a:cxnLst>
                <a:rect l="0" t="0" r="r" b="b"/>
                <a:pathLst>
                  <a:path w="99" h="129">
                    <a:moveTo>
                      <a:pt x="0" y="1"/>
                    </a:moveTo>
                    <a:cubicBezTo>
                      <a:pt x="33" y="0"/>
                      <a:pt x="66" y="0"/>
                      <a:pt x="99" y="1"/>
                    </a:cubicBezTo>
                    <a:cubicBezTo>
                      <a:pt x="92" y="22"/>
                      <a:pt x="82" y="43"/>
                      <a:pt x="82" y="65"/>
                    </a:cubicBezTo>
                    <a:cubicBezTo>
                      <a:pt x="82" y="87"/>
                      <a:pt x="90" y="107"/>
                      <a:pt x="99" y="127"/>
                    </a:cubicBezTo>
                    <a:cubicBezTo>
                      <a:pt x="66" y="126"/>
                      <a:pt x="33" y="129"/>
                      <a:pt x="0" y="125"/>
                    </a:cubicBezTo>
                    <a:cubicBezTo>
                      <a:pt x="7" y="106"/>
                      <a:pt x="15" y="86"/>
                      <a:pt x="16" y="65"/>
                    </a:cubicBezTo>
                    <a:cubicBezTo>
                      <a:pt x="15" y="43"/>
                      <a:pt x="5" y="22"/>
                      <a:pt x="0" y="1"/>
                    </a:cubicBezTo>
                    <a:close/>
                  </a:path>
                </a:pathLst>
              </a:custGeom>
              <a:solidFill>
                <a:srgbClr val="1A1F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2" name="Freeform 400"/>
              <p:cNvSpPr>
                <a:spLocks/>
              </p:cNvSpPr>
              <p:nvPr/>
            </p:nvSpPr>
            <p:spPr bwMode="auto">
              <a:xfrm>
                <a:off x="1984378" y="4525978"/>
                <a:ext cx="246063" cy="42863"/>
              </a:xfrm>
              <a:custGeom>
                <a:avLst/>
                <a:gdLst>
                  <a:gd name="T0" fmla="*/ 47 w 110"/>
                  <a:gd name="T1" fmla="*/ 0 h 19"/>
                  <a:gd name="T2" fmla="*/ 67 w 110"/>
                  <a:gd name="T3" fmla="*/ 0 h 19"/>
                  <a:gd name="T4" fmla="*/ 110 w 110"/>
                  <a:gd name="T5" fmla="*/ 0 h 19"/>
                  <a:gd name="T6" fmla="*/ 110 w 110"/>
                  <a:gd name="T7" fmla="*/ 17 h 19"/>
                  <a:gd name="T8" fmla="*/ 105 w 110"/>
                  <a:gd name="T9" fmla="*/ 17 h 19"/>
                  <a:gd name="T10" fmla="*/ 6 w 110"/>
                  <a:gd name="T11" fmla="*/ 17 h 19"/>
                  <a:gd name="T12" fmla="*/ 1 w 110"/>
                  <a:gd name="T13" fmla="*/ 17 h 19"/>
                  <a:gd name="T14" fmla="*/ 0 w 110"/>
                  <a:gd name="T15" fmla="*/ 1 h 19"/>
                  <a:gd name="T16" fmla="*/ 47 w 110"/>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
                    <a:moveTo>
                      <a:pt x="47" y="0"/>
                    </a:moveTo>
                    <a:cubicBezTo>
                      <a:pt x="54" y="0"/>
                      <a:pt x="60" y="0"/>
                      <a:pt x="67" y="0"/>
                    </a:cubicBezTo>
                    <a:cubicBezTo>
                      <a:pt x="81" y="1"/>
                      <a:pt x="95" y="1"/>
                      <a:pt x="110" y="0"/>
                    </a:cubicBezTo>
                    <a:cubicBezTo>
                      <a:pt x="110" y="6"/>
                      <a:pt x="110" y="11"/>
                      <a:pt x="110" y="17"/>
                    </a:cubicBezTo>
                    <a:cubicBezTo>
                      <a:pt x="105" y="17"/>
                      <a:pt x="105" y="17"/>
                      <a:pt x="105" y="17"/>
                    </a:cubicBezTo>
                    <a:cubicBezTo>
                      <a:pt x="72" y="19"/>
                      <a:pt x="39" y="16"/>
                      <a:pt x="6" y="17"/>
                    </a:cubicBezTo>
                    <a:cubicBezTo>
                      <a:pt x="1" y="17"/>
                      <a:pt x="1" y="17"/>
                      <a:pt x="1" y="17"/>
                    </a:cubicBezTo>
                    <a:cubicBezTo>
                      <a:pt x="0" y="12"/>
                      <a:pt x="0" y="6"/>
                      <a:pt x="0" y="1"/>
                    </a:cubicBezTo>
                    <a:cubicBezTo>
                      <a:pt x="16" y="1"/>
                      <a:pt x="31" y="0"/>
                      <a:pt x="47" y="0"/>
                    </a:cubicBezTo>
                    <a:close/>
                  </a:path>
                </a:pathLst>
              </a:custGeom>
              <a:solidFill>
                <a:srgbClr val="C9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3" name="Freeform 401"/>
              <p:cNvSpPr>
                <a:spLocks/>
              </p:cNvSpPr>
              <p:nvPr/>
            </p:nvSpPr>
            <p:spPr bwMode="auto">
              <a:xfrm>
                <a:off x="1997078" y="4562490"/>
                <a:ext cx="222251" cy="193676"/>
              </a:xfrm>
              <a:custGeom>
                <a:avLst/>
                <a:gdLst>
                  <a:gd name="T0" fmla="*/ 0 w 99"/>
                  <a:gd name="T1" fmla="*/ 1 h 87"/>
                  <a:gd name="T2" fmla="*/ 99 w 99"/>
                  <a:gd name="T3" fmla="*/ 1 h 87"/>
                  <a:gd name="T4" fmla="*/ 87 w 99"/>
                  <a:gd name="T5" fmla="*/ 87 h 87"/>
                  <a:gd name="T6" fmla="*/ 12 w 99"/>
                  <a:gd name="T7" fmla="*/ 87 h 87"/>
                  <a:gd name="T8" fmla="*/ 0 w 99"/>
                  <a:gd name="T9" fmla="*/ 1 h 87"/>
                </a:gdLst>
                <a:ahLst/>
                <a:cxnLst>
                  <a:cxn ang="0">
                    <a:pos x="T0" y="T1"/>
                  </a:cxn>
                  <a:cxn ang="0">
                    <a:pos x="T2" y="T3"/>
                  </a:cxn>
                  <a:cxn ang="0">
                    <a:pos x="T4" y="T5"/>
                  </a:cxn>
                  <a:cxn ang="0">
                    <a:pos x="T6" y="T7"/>
                  </a:cxn>
                  <a:cxn ang="0">
                    <a:pos x="T8" y="T9"/>
                  </a:cxn>
                </a:cxnLst>
                <a:rect l="0" t="0" r="r" b="b"/>
                <a:pathLst>
                  <a:path w="99" h="87">
                    <a:moveTo>
                      <a:pt x="0" y="1"/>
                    </a:moveTo>
                    <a:cubicBezTo>
                      <a:pt x="33" y="0"/>
                      <a:pt x="66" y="3"/>
                      <a:pt x="99" y="1"/>
                    </a:cubicBezTo>
                    <a:cubicBezTo>
                      <a:pt x="94" y="29"/>
                      <a:pt x="89" y="58"/>
                      <a:pt x="87" y="87"/>
                    </a:cubicBezTo>
                    <a:cubicBezTo>
                      <a:pt x="62" y="87"/>
                      <a:pt x="37" y="87"/>
                      <a:pt x="12" y="87"/>
                    </a:cubicBezTo>
                    <a:cubicBezTo>
                      <a:pt x="7" y="59"/>
                      <a:pt x="4" y="30"/>
                      <a:pt x="0" y="1"/>
                    </a:cubicBezTo>
                    <a:close/>
                  </a:path>
                </a:pathLst>
              </a:custGeom>
              <a:solidFill>
                <a:srgbClr val="E0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7" name="Freeform 405"/>
              <p:cNvSpPr>
                <a:spLocks/>
              </p:cNvSpPr>
              <p:nvPr/>
            </p:nvSpPr>
            <p:spPr bwMode="auto">
              <a:xfrm>
                <a:off x="2447929" y="4579953"/>
                <a:ext cx="404813" cy="176213"/>
              </a:xfrm>
              <a:custGeom>
                <a:avLst/>
                <a:gdLst>
                  <a:gd name="T0" fmla="*/ 0 w 181"/>
                  <a:gd name="T1" fmla="*/ 1 h 79"/>
                  <a:gd name="T2" fmla="*/ 61 w 181"/>
                  <a:gd name="T3" fmla="*/ 1 h 79"/>
                  <a:gd name="T4" fmla="*/ 77 w 181"/>
                  <a:gd name="T5" fmla="*/ 24 h 79"/>
                  <a:gd name="T6" fmla="*/ 106 w 181"/>
                  <a:gd name="T7" fmla="*/ 33 h 79"/>
                  <a:gd name="T8" fmla="*/ 107 w 181"/>
                  <a:gd name="T9" fmla="*/ 0 h 79"/>
                  <a:gd name="T10" fmla="*/ 181 w 181"/>
                  <a:gd name="T11" fmla="*/ 0 h 79"/>
                  <a:gd name="T12" fmla="*/ 165 w 181"/>
                  <a:gd name="T13" fmla="*/ 60 h 79"/>
                  <a:gd name="T14" fmla="*/ 153 w 181"/>
                  <a:gd name="T15" fmla="*/ 62 h 79"/>
                  <a:gd name="T16" fmla="*/ 154 w 181"/>
                  <a:gd name="T17" fmla="*/ 48 h 79"/>
                  <a:gd name="T18" fmla="*/ 138 w 181"/>
                  <a:gd name="T19" fmla="*/ 35 h 79"/>
                  <a:gd name="T20" fmla="*/ 130 w 181"/>
                  <a:gd name="T21" fmla="*/ 62 h 79"/>
                  <a:gd name="T22" fmla="*/ 102 w 181"/>
                  <a:gd name="T23" fmla="*/ 79 h 79"/>
                  <a:gd name="T24" fmla="*/ 42 w 181"/>
                  <a:gd name="T25" fmla="*/ 79 h 79"/>
                  <a:gd name="T26" fmla="*/ 13 w 181"/>
                  <a:gd name="T27" fmla="*/ 47 h 79"/>
                  <a:gd name="T28" fmla="*/ 0 w 181"/>
                  <a:gd name="T29"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79">
                    <a:moveTo>
                      <a:pt x="0" y="1"/>
                    </a:moveTo>
                    <a:cubicBezTo>
                      <a:pt x="20" y="0"/>
                      <a:pt x="41" y="0"/>
                      <a:pt x="61" y="1"/>
                    </a:cubicBezTo>
                    <a:cubicBezTo>
                      <a:pt x="65" y="9"/>
                      <a:pt x="68" y="19"/>
                      <a:pt x="77" y="24"/>
                    </a:cubicBezTo>
                    <a:cubicBezTo>
                      <a:pt x="85" y="30"/>
                      <a:pt x="96" y="30"/>
                      <a:pt x="106" y="33"/>
                    </a:cubicBezTo>
                    <a:cubicBezTo>
                      <a:pt x="106" y="22"/>
                      <a:pt x="107" y="11"/>
                      <a:pt x="107" y="0"/>
                    </a:cubicBezTo>
                    <a:cubicBezTo>
                      <a:pt x="131" y="0"/>
                      <a:pt x="156" y="0"/>
                      <a:pt x="181" y="0"/>
                    </a:cubicBezTo>
                    <a:cubicBezTo>
                      <a:pt x="180" y="21"/>
                      <a:pt x="172" y="41"/>
                      <a:pt x="165" y="60"/>
                    </a:cubicBezTo>
                    <a:cubicBezTo>
                      <a:pt x="161" y="61"/>
                      <a:pt x="157" y="61"/>
                      <a:pt x="153" y="62"/>
                    </a:cubicBezTo>
                    <a:cubicBezTo>
                      <a:pt x="153" y="58"/>
                      <a:pt x="153" y="51"/>
                      <a:pt x="154" y="48"/>
                    </a:cubicBezTo>
                    <a:cubicBezTo>
                      <a:pt x="148" y="44"/>
                      <a:pt x="143" y="39"/>
                      <a:pt x="138" y="35"/>
                    </a:cubicBezTo>
                    <a:cubicBezTo>
                      <a:pt x="135" y="44"/>
                      <a:pt x="132" y="53"/>
                      <a:pt x="130" y="62"/>
                    </a:cubicBezTo>
                    <a:cubicBezTo>
                      <a:pt x="117" y="59"/>
                      <a:pt x="105" y="65"/>
                      <a:pt x="102" y="79"/>
                    </a:cubicBezTo>
                    <a:cubicBezTo>
                      <a:pt x="82" y="79"/>
                      <a:pt x="62" y="79"/>
                      <a:pt x="42" y="79"/>
                    </a:cubicBezTo>
                    <a:cubicBezTo>
                      <a:pt x="32" y="69"/>
                      <a:pt x="19" y="60"/>
                      <a:pt x="13" y="47"/>
                    </a:cubicBezTo>
                    <a:cubicBezTo>
                      <a:pt x="6" y="32"/>
                      <a:pt x="2" y="17"/>
                      <a:pt x="0" y="1"/>
                    </a:cubicBezTo>
                    <a:close/>
                  </a:path>
                </a:pathLst>
              </a:custGeom>
              <a:solidFill>
                <a:srgbClr val="A0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8" name="Freeform 406"/>
              <p:cNvSpPr>
                <a:spLocks/>
              </p:cNvSpPr>
              <p:nvPr/>
            </p:nvSpPr>
            <p:spPr bwMode="auto">
              <a:xfrm>
                <a:off x="3000381" y="4579953"/>
                <a:ext cx="415926" cy="176213"/>
              </a:xfrm>
              <a:custGeom>
                <a:avLst/>
                <a:gdLst>
                  <a:gd name="T0" fmla="*/ 0 w 186"/>
                  <a:gd name="T1" fmla="*/ 0 h 79"/>
                  <a:gd name="T2" fmla="*/ 79 w 186"/>
                  <a:gd name="T3" fmla="*/ 0 h 79"/>
                  <a:gd name="T4" fmla="*/ 78 w 186"/>
                  <a:gd name="T5" fmla="*/ 32 h 79"/>
                  <a:gd name="T6" fmla="*/ 112 w 186"/>
                  <a:gd name="T7" fmla="*/ 21 h 79"/>
                  <a:gd name="T8" fmla="*/ 124 w 186"/>
                  <a:gd name="T9" fmla="*/ 1 h 79"/>
                  <a:gd name="T10" fmla="*/ 186 w 186"/>
                  <a:gd name="T11" fmla="*/ 1 h 79"/>
                  <a:gd name="T12" fmla="*/ 183 w 186"/>
                  <a:gd name="T13" fmla="*/ 8 h 79"/>
                  <a:gd name="T14" fmla="*/ 175 w 186"/>
                  <a:gd name="T15" fmla="*/ 42 h 79"/>
                  <a:gd name="T16" fmla="*/ 146 w 186"/>
                  <a:gd name="T17" fmla="*/ 75 h 79"/>
                  <a:gd name="T18" fmla="*/ 142 w 186"/>
                  <a:gd name="T19" fmla="*/ 79 h 79"/>
                  <a:gd name="T20" fmla="*/ 77 w 186"/>
                  <a:gd name="T21" fmla="*/ 79 h 79"/>
                  <a:gd name="T22" fmla="*/ 55 w 186"/>
                  <a:gd name="T23" fmla="*/ 62 h 79"/>
                  <a:gd name="T24" fmla="*/ 44 w 186"/>
                  <a:gd name="T25" fmla="*/ 37 h 79"/>
                  <a:gd name="T26" fmla="*/ 29 w 186"/>
                  <a:gd name="T27" fmla="*/ 62 h 79"/>
                  <a:gd name="T28" fmla="*/ 17 w 186"/>
                  <a:gd name="T29" fmla="*/ 62 h 79"/>
                  <a:gd name="T30" fmla="*/ 0 w 186"/>
                  <a:gd name="T3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79">
                    <a:moveTo>
                      <a:pt x="0" y="0"/>
                    </a:moveTo>
                    <a:cubicBezTo>
                      <a:pt x="26" y="0"/>
                      <a:pt x="52" y="0"/>
                      <a:pt x="79" y="0"/>
                    </a:cubicBezTo>
                    <a:cubicBezTo>
                      <a:pt x="78" y="11"/>
                      <a:pt x="78" y="22"/>
                      <a:pt x="78" y="32"/>
                    </a:cubicBezTo>
                    <a:cubicBezTo>
                      <a:pt x="90" y="30"/>
                      <a:pt x="103" y="30"/>
                      <a:pt x="112" y="21"/>
                    </a:cubicBezTo>
                    <a:cubicBezTo>
                      <a:pt x="117" y="15"/>
                      <a:pt x="120" y="8"/>
                      <a:pt x="124" y="1"/>
                    </a:cubicBezTo>
                    <a:cubicBezTo>
                      <a:pt x="145" y="0"/>
                      <a:pt x="165" y="0"/>
                      <a:pt x="186" y="1"/>
                    </a:cubicBezTo>
                    <a:cubicBezTo>
                      <a:pt x="185" y="2"/>
                      <a:pt x="184" y="6"/>
                      <a:pt x="183" y="8"/>
                    </a:cubicBezTo>
                    <a:cubicBezTo>
                      <a:pt x="178" y="18"/>
                      <a:pt x="177" y="30"/>
                      <a:pt x="175" y="42"/>
                    </a:cubicBezTo>
                    <a:cubicBezTo>
                      <a:pt x="168" y="55"/>
                      <a:pt x="157" y="66"/>
                      <a:pt x="146" y="75"/>
                    </a:cubicBezTo>
                    <a:cubicBezTo>
                      <a:pt x="145" y="76"/>
                      <a:pt x="143" y="78"/>
                      <a:pt x="142" y="79"/>
                    </a:cubicBezTo>
                    <a:cubicBezTo>
                      <a:pt x="120" y="79"/>
                      <a:pt x="99" y="79"/>
                      <a:pt x="77" y="79"/>
                    </a:cubicBezTo>
                    <a:cubicBezTo>
                      <a:pt x="73" y="69"/>
                      <a:pt x="67" y="60"/>
                      <a:pt x="55" y="62"/>
                    </a:cubicBezTo>
                    <a:cubicBezTo>
                      <a:pt x="54" y="52"/>
                      <a:pt x="50" y="44"/>
                      <a:pt x="44" y="37"/>
                    </a:cubicBezTo>
                    <a:cubicBezTo>
                      <a:pt x="37" y="44"/>
                      <a:pt x="31" y="52"/>
                      <a:pt x="29" y="62"/>
                    </a:cubicBezTo>
                    <a:cubicBezTo>
                      <a:pt x="25" y="62"/>
                      <a:pt x="21" y="62"/>
                      <a:pt x="17" y="62"/>
                    </a:cubicBezTo>
                    <a:cubicBezTo>
                      <a:pt x="8" y="42"/>
                      <a:pt x="0" y="22"/>
                      <a:pt x="0" y="0"/>
                    </a:cubicBezTo>
                    <a:close/>
                  </a:path>
                </a:pathLst>
              </a:custGeom>
              <a:solidFill>
                <a:srgbClr val="A0C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9" name="Freeform 407"/>
              <p:cNvSpPr>
                <a:spLocks/>
              </p:cNvSpPr>
              <p:nvPr/>
            </p:nvSpPr>
            <p:spPr bwMode="auto">
              <a:xfrm>
                <a:off x="3390907" y="4597416"/>
                <a:ext cx="58738" cy="76200"/>
              </a:xfrm>
              <a:custGeom>
                <a:avLst/>
                <a:gdLst>
                  <a:gd name="T0" fmla="*/ 0 w 26"/>
                  <a:gd name="T1" fmla="*/ 34 h 34"/>
                  <a:gd name="T2" fmla="*/ 8 w 26"/>
                  <a:gd name="T3" fmla="*/ 0 h 34"/>
                  <a:gd name="T4" fmla="*/ 11 w 26"/>
                  <a:gd name="T5" fmla="*/ 8 h 34"/>
                  <a:gd name="T6" fmla="*/ 26 w 26"/>
                  <a:gd name="T7" fmla="*/ 6 h 34"/>
                  <a:gd name="T8" fmla="*/ 20 w 26"/>
                  <a:gd name="T9" fmla="*/ 25 h 34"/>
                  <a:gd name="T10" fmla="*/ 0 w 26"/>
                  <a:gd name="T11" fmla="*/ 34 h 34"/>
                </a:gdLst>
                <a:ahLst/>
                <a:cxnLst>
                  <a:cxn ang="0">
                    <a:pos x="T0" y="T1"/>
                  </a:cxn>
                  <a:cxn ang="0">
                    <a:pos x="T2" y="T3"/>
                  </a:cxn>
                  <a:cxn ang="0">
                    <a:pos x="T4" y="T5"/>
                  </a:cxn>
                  <a:cxn ang="0">
                    <a:pos x="T6" y="T7"/>
                  </a:cxn>
                  <a:cxn ang="0">
                    <a:pos x="T8" y="T9"/>
                  </a:cxn>
                  <a:cxn ang="0">
                    <a:pos x="T10" y="T11"/>
                  </a:cxn>
                </a:cxnLst>
                <a:rect l="0" t="0" r="r" b="b"/>
                <a:pathLst>
                  <a:path w="26" h="34">
                    <a:moveTo>
                      <a:pt x="0" y="34"/>
                    </a:moveTo>
                    <a:cubicBezTo>
                      <a:pt x="2" y="22"/>
                      <a:pt x="3" y="10"/>
                      <a:pt x="8" y="0"/>
                    </a:cubicBezTo>
                    <a:cubicBezTo>
                      <a:pt x="9" y="2"/>
                      <a:pt x="10" y="6"/>
                      <a:pt x="11" y="8"/>
                    </a:cubicBezTo>
                    <a:cubicBezTo>
                      <a:pt x="16" y="7"/>
                      <a:pt x="21" y="7"/>
                      <a:pt x="26" y="6"/>
                    </a:cubicBezTo>
                    <a:cubicBezTo>
                      <a:pt x="24" y="13"/>
                      <a:pt x="23" y="19"/>
                      <a:pt x="20" y="25"/>
                    </a:cubicBezTo>
                    <a:cubicBezTo>
                      <a:pt x="16" y="32"/>
                      <a:pt x="7" y="31"/>
                      <a:pt x="0" y="34"/>
                    </a:cubicBezTo>
                    <a:close/>
                  </a:path>
                </a:pathLst>
              </a:custGeom>
              <a:solidFill>
                <a:srgbClr val="DAC8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3" name="Freeform 411"/>
              <p:cNvSpPr>
                <a:spLocks/>
              </p:cNvSpPr>
              <p:nvPr/>
            </p:nvSpPr>
            <p:spPr bwMode="auto">
              <a:xfrm>
                <a:off x="2738443" y="4657741"/>
                <a:ext cx="53975" cy="60325"/>
              </a:xfrm>
              <a:custGeom>
                <a:avLst/>
                <a:gdLst>
                  <a:gd name="T0" fmla="*/ 0 w 24"/>
                  <a:gd name="T1" fmla="*/ 27 h 27"/>
                  <a:gd name="T2" fmla="*/ 8 w 24"/>
                  <a:gd name="T3" fmla="*/ 0 h 27"/>
                  <a:gd name="T4" fmla="*/ 24 w 24"/>
                  <a:gd name="T5" fmla="*/ 13 h 27"/>
                  <a:gd name="T6" fmla="*/ 23 w 24"/>
                  <a:gd name="T7" fmla="*/ 27 h 27"/>
                  <a:gd name="T8" fmla="*/ 0 w 24"/>
                  <a:gd name="T9" fmla="*/ 27 h 27"/>
                </a:gdLst>
                <a:ahLst/>
                <a:cxnLst>
                  <a:cxn ang="0">
                    <a:pos x="T0" y="T1"/>
                  </a:cxn>
                  <a:cxn ang="0">
                    <a:pos x="T2" y="T3"/>
                  </a:cxn>
                  <a:cxn ang="0">
                    <a:pos x="T4" y="T5"/>
                  </a:cxn>
                  <a:cxn ang="0">
                    <a:pos x="T6" y="T7"/>
                  </a:cxn>
                  <a:cxn ang="0">
                    <a:pos x="T8" y="T9"/>
                  </a:cxn>
                </a:cxnLst>
                <a:rect l="0" t="0" r="r" b="b"/>
                <a:pathLst>
                  <a:path w="24" h="27">
                    <a:moveTo>
                      <a:pt x="0" y="27"/>
                    </a:moveTo>
                    <a:cubicBezTo>
                      <a:pt x="2" y="18"/>
                      <a:pt x="5" y="9"/>
                      <a:pt x="8" y="0"/>
                    </a:cubicBezTo>
                    <a:cubicBezTo>
                      <a:pt x="13" y="4"/>
                      <a:pt x="18" y="9"/>
                      <a:pt x="24" y="13"/>
                    </a:cubicBezTo>
                    <a:cubicBezTo>
                      <a:pt x="23" y="16"/>
                      <a:pt x="23" y="23"/>
                      <a:pt x="23" y="27"/>
                    </a:cubicBezTo>
                    <a:cubicBezTo>
                      <a:pt x="15" y="27"/>
                      <a:pt x="8" y="27"/>
                      <a:pt x="0" y="27"/>
                    </a:cubicBezTo>
                    <a:close/>
                  </a:path>
                </a:pathLst>
              </a:custGeom>
              <a:solidFill>
                <a:srgbClr val="E8C4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5" name="Freeform 413"/>
              <p:cNvSpPr>
                <a:spLocks/>
              </p:cNvSpPr>
              <p:nvPr/>
            </p:nvSpPr>
            <p:spPr bwMode="auto">
              <a:xfrm>
                <a:off x="3065468" y="4662503"/>
                <a:ext cx="57150" cy="55563"/>
              </a:xfrm>
              <a:custGeom>
                <a:avLst/>
                <a:gdLst>
                  <a:gd name="T0" fmla="*/ 0 w 26"/>
                  <a:gd name="T1" fmla="*/ 25 h 25"/>
                  <a:gd name="T2" fmla="*/ 15 w 26"/>
                  <a:gd name="T3" fmla="*/ 0 h 25"/>
                  <a:gd name="T4" fmla="*/ 26 w 26"/>
                  <a:gd name="T5" fmla="*/ 25 h 25"/>
                  <a:gd name="T6" fmla="*/ 0 w 26"/>
                  <a:gd name="T7" fmla="*/ 25 h 25"/>
                </a:gdLst>
                <a:ahLst/>
                <a:cxnLst>
                  <a:cxn ang="0">
                    <a:pos x="T0" y="T1"/>
                  </a:cxn>
                  <a:cxn ang="0">
                    <a:pos x="T2" y="T3"/>
                  </a:cxn>
                  <a:cxn ang="0">
                    <a:pos x="T4" y="T5"/>
                  </a:cxn>
                  <a:cxn ang="0">
                    <a:pos x="T6" y="T7"/>
                  </a:cxn>
                </a:cxnLst>
                <a:rect l="0" t="0" r="r" b="b"/>
                <a:pathLst>
                  <a:path w="26" h="25">
                    <a:moveTo>
                      <a:pt x="0" y="25"/>
                    </a:moveTo>
                    <a:cubicBezTo>
                      <a:pt x="2" y="15"/>
                      <a:pt x="8" y="7"/>
                      <a:pt x="15" y="0"/>
                    </a:cubicBezTo>
                    <a:cubicBezTo>
                      <a:pt x="21" y="7"/>
                      <a:pt x="25" y="15"/>
                      <a:pt x="26" y="25"/>
                    </a:cubicBezTo>
                    <a:cubicBezTo>
                      <a:pt x="17" y="25"/>
                      <a:pt x="9" y="25"/>
                      <a:pt x="0" y="25"/>
                    </a:cubicBezTo>
                    <a:close/>
                  </a:path>
                </a:pathLst>
              </a:custGeom>
              <a:solidFill>
                <a:srgbClr val="E7C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39" name="Freeform 417"/>
              <p:cNvSpPr>
                <a:spLocks/>
              </p:cNvSpPr>
              <p:nvPr/>
            </p:nvSpPr>
            <p:spPr bwMode="auto">
              <a:xfrm>
                <a:off x="2674942" y="4711716"/>
                <a:ext cx="496889" cy="44450"/>
              </a:xfrm>
              <a:custGeom>
                <a:avLst/>
                <a:gdLst>
                  <a:gd name="T0" fmla="*/ 51 w 222"/>
                  <a:gd name="T1" fmla="*/ 3 h 20"/>
                  <a:gd name="T2" fmla="*/ 63 w 222"/>
                  <a:gd name="T3" fmla="*/ 1 h 20"/>
                  <a:gd name="T4" fmla="*/ 162 w 222"/>
                  <a:gd name="T5" fmla="*/ 3 h 20"/>
                  <a:gd name="T6" fmla="*/ 174 w 222"/>
                  <a:gd name="T7" fmla="*/ 3 h 20"/>
                  <a:gd name="T8" fmla="*/ 200 w 222"/>
                  <a:gd name="T9" fmla="*/ 3 h 20"/>
                  <a:gd name="T10" fmla="*/ 222 w 222"/>
                  <a:gd name="T11" fmla="*/ 20 h 20"/>
                  <a:gd name="T12" fmla="*/ 0 w 222"/>
                  <a:gd name="T13" fmla="*/ 20 h 20"/>
                  <a:gd name="T14" fmla="*/ 28 w 222"/>
                  <a:gd name="T15" fmla="*/ 3 h 20"/>
                  <a:gd name="T16" fmla="*/ 51 w 222"/>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0">
                    <a:moveTo>
                      <a:pt x="51" y="3"/>
                    </a:moveTo>
                    <a:cubicBezTo>
                      <a:pt x="55" y="2"/>
                      <a:pt x="59" y="2"/>
                      <a:pt x="63" y="1"/>
                    </a:cubicBezTo>
                    <a:cubicBezTo>
                      <a:pt x="96" y="5"/>
                      <a:pt x="129" y="2"/>
                      <a:pt x="162" y="3"/>
                    </a:cubicBezTo>
                    <a:cubicBezTo>
                      <a:pt x="166" y="3"/>
                      <a:pt x="170" y="3"/>
                      <a:pt x="174" y="3"/>
                    </a:cubicBezTo>
                    <a:cubicBezTo>
                      <a:pt x="183" y="3"/>
                      <a:pt x="191" y="3"/>
                      <a:pt x="200" y="3"/>
                    </a:cubicBezTo>
                    <a:cubicBezTo>
                      <a:pt x="212" y="1"/>
                      <a:pt x="218" y="10"/>
                      <a:pt x="222" y="20"/>
                    </a:cubicBezTo>
                    <a:cubicBezTo>
                      <a:pt x="148" y="20"/>
                      <a:pt x="74" y="20"/>
                      <a:pt x="0" y="20"/>
                    </a:cubicBezTo>
                    <a:cubicBezTo>
                      <a:pt x="3" y="6"/>
                      <a:pt x="15" y="0"/>
                      <a:pt x="28" y="3"/>
                    </a:cubicBezTo>
                    <a:cubicBezTo>
                      <a:pt x="36" y="3"/>
                      <a:pt x="43" y="3"/>
                      <a:pt x="51" y="3"/>
                    </a:cubicBezTo>
                    <a:close/>
                  </a:path>
                </a:pathLst>
              </a:custGeom>
              <a:solidFill>
                <a:srgbClr val="3739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3" name="Freeform 421"/>
              <p:cNvSpPr>
                <a:spLocks/>
              </p:cNvSpPr>
              <p:nvPr/>
            </p:nvSpPr>
            <p:spPr bwMode="auto">
              <a:xfrm>
                <a:off x="1809753" y="4748229"/>
                <a:ext cx="1754191" cy="130175"/>
              </a:xfrm>
              <a:custGeom>
                <a:avLst/>
                <a:gdLst>
                  <a:gd name="T0" fmla="*/ 675 w 785"/>
                  <a:gd name="T1" fmla="*/ 4 h 476"/>
                  <a:gd name="T2" fmla="*/ 679 w 785"/>
                  <a:gd name="T3" fmla="*/ 0 h 476"/>
                  <a:gd name="T4" fmla="*/ 677 w 785"/>
                  <a:gd name="T5" fmla="*/ 4 h 476"/>
                  <a:gd name="T6" fmla="*/ 784 w 785"/>
                  <a:gd name="T7" fmla="*/ 4 h 476"/>
                  <a:gd name="T8" fmla="*/ 785 w 785"/>
                  <a:gd name="T9" fmla="*/ 38 h 476"/>
                  <a:gd name="T10" fmla="*/ 728 w 785"/>
                  <a:gd name="T11" fmla="*/ 39 h 476"/>
                  <a:gd name="T12" fmla="*/ 353 w 785"/>
                  <a:gd name="T13" fmla="*/ 39 h 476"/>
                  <a:gd name="T14" fmla="*/ 101 w 785"/>
                  <a:gd name="T15" fmla="*/ 38 h 476"/>
                  <a:gd name="T16" fmla="*/ 54 w 785"/>
                  <a:gd name="T17" fmla="*/ 41 h 476"/>
                  <a:gd name="T18" fmla="*/ 53 w 785"/>
                  <a:gd name="T19" fmla="*/ 58 h 476"/>
                  <a:gd name="T20" fmla="*/ 54 w 785"/>
                  <a:gd name="T21" fmla="*/ 146 h 476"/>
                  <a:gd name="T22" fmla="*/ 54 w 785"/>
                  <a:gd name="T23" fmla="*/ 450 h 476"/>
                  <a:gd name="T24" fmla="*/ 50 w 785"/>
                  <a:gd name="T25" fmla="*/ 476 h 476"/>
                  <a:gd name="T26" fmla="*/ 49 w 785"/>
                  <a:gd name="T27" fmla="*/ 406 h 476"/>
                  <a:gd name="T28" fmla="*/ 48 w 785"/>
                  <a:gd name="T29" fmla="*/ 39 h 476"/>
                  <a:gd name="T30" fmla="*/ 3 w 785"/>
                  <a:gd name="T31" fmla="*/ 39 h 476"/>
                  <a:gd name="T32" fmla="*/ 2 w 785"/>
                  <a:gd name="T33" fmla="*/ 4 h 476"/>
                  <a:gd name="T34" fmla="*/ 97 w 785"/>
                  <a:gd name="T35" fmla="*/ 4 h 476"/>
                  <a:gd name="T36" fmla="*/ 172 w 785"/>
                  <a:gd name="T37" fmla="*/ 4 h 476"/>
                  <a:gd name="T38" fmla="*/ 328 w 785"/>
                  <a:gd name="T39" fmla="*/ 4 h 476"/>
                  <a:gd name="T40" fmla="*/ 388 w 785"/>
                  <a:gd name="T41" fmla="*/ 4 h 476"/>
                  <a:gd name="T42" fmla="*/ 610 w 785"/>
                  <a:gd name="T43" fmla="*/ 4 h 476"/>
                  <a:gd name="T44" fmla="*/ 675 w 785"/>
                  <a:gd name="T45" fmla="*/ 4 h 476"/>
                  <a:gd name="connsiteX0" fmla="*/ 8588 w 9989"/>
                  <a:gd name="connsiteY0" fmla="*/ 84 h 9941"/>
                  <a:gd name="connsiteX1" fmla="*/ 8639 w 9989"/>
                  <a:gd name="connsiteY1" fmla="*/ 0 h 9941"/>
                  <a:gd name="connsiteX2" fmla="*/ 8613 w 9989"/>
                  <a:gd name="connsiteY2" fmla="*/ 84 h 9941"/>
                  <a:gd name="connsiteX3" fmla="*/ 9976 w 9989"/>
                  <a:gd name="connsiteY3" fmla="*/ 84 h 9941"/>
                  <a:gd name="connsiteX4" fmla="*/ 9989 w 9989"/>
                  <a:gd name="connsiteY4" fmla="*/ 798 h 9941"/>
                  <a:gd name="connsiteX5" fmla="*/ 9263 w 9989"/>
                  <a:gd name="connsiteY5" fmla="*/ 819 h 9941"/>
                  <a:gd name="connsiteX6" fmla="*/ 4486 w 9989"/>
                  <a:gd name="connsiteY6" fmla="*/ 819 h 9941"/>
                  <a:gd name="connsiteX7" fmla="*/ 1276 w 9989"/>
                  <a:gd name="connsiteY7" fmla="*/ 798 h 9941"/>
                  <a:gd name="connsiteX8" fmla="*/ 677 w 9989"/>
                  <a:gd name="connsiteY8" fmla="*/ 861 h 9941"/>
                  <a:gd name="connsiteX9" fmla="*/ 664 w 9989"/>
                  <a:gd name="connsiteY9" fmla="*/ 1218 h 9941"/>
                  <a:gd name="connsiteX10" fmla="*/ 677 w 9989"/>
                  <a:gd name="connsiteY10" fmla="*/ 3067 h 9941"/>
                  <a:gd name="connsiteX11" fmla="*/ 677 w 9989"/>
                  <a:gd name="connsiteY11" fmla="*/ 9454 h 9941"/>
                  <a:gd name="connsiteX12" fmla="*/ 613 w 9989"/>
                  <a:gd name="connsiteY12" fmla="*/ 8529 h 9941"/>
                  <a:gd name="connsiteX13" fmla="*/ 600 w 9989"/>
                  <a:gd name="connsiteY13" fmla="*/ 819 h 9941"/>
                  <a:gd name="connsiteX14" fmla="*/ 27 w 9989"/>
                  <a:gd name="connsiteY14" fmla="*/ 819 h 9941"/>
                  <a:gd name="connsiteX15" fmla="*/ 14 w 9989"/>
                  <a:gd name="connsiteY15" fmla="*/ 84 h 9941"/>
                  <a:gd name="connsiteX16" fmla="*/ 1225 w 9989"/>
                  <a:gd name="connsiteY16" fmla="*/ 84 h 9941"/>
                  <a:gd name="connsiteX17" fmla="*/ 2180 w 9989"/>
                  <a:gd name="connsiteY17" fmla="*/ 84 h 9941"/>
                  <a:gd name="connsiteX18" fmla="*/ 4167 w 9989"/>
                  <a:gd name="connsiteY18" fmla="*/ 84 h 9941"/>
                  <a:gd name="connsiteX19" fmla="*/ 4932 w 9989"/>
                  <a:gd name="connsiteY19" fmla="*/ 84 h 9941"/>
                  <a:gd name="connsiteX20" fmla="*/ 7760 w 9989"/>
                  <a:gd name="connsiteY20" fmla="*/ 84 h 9941"/>
                  <a:gd name="connsiteX21" fmla="*/ 8588 w 9989"/>
                  <a:gd name="connsiteY21" fmla="*/ 84 h 9941"/>
                  <a:gd name="connsiteX0" fmla="*/ 8597 w 10000"/>
                  <a:gd name="connsiteY0" fmla="*/ 84 h 8601"/>
                  <a:gd name="connsiteX1" fmla="*/ 8649 w 10000"/>
                  <a:gd name="connsiteY1" fmla="*/ 0 h 8601"/>
                  <a:gd name="connsiteX2" fmla="*/ 8622 w 10000"/>
                  <a:gd name="connsiteY2" fmla="*/ 84 h 8601"/>
                  <a:gd name="connsiteX3" fmla="*/ 9987 w 10000"/>
                  <a:gd name="connsiteY3" fmla="*/ 84 h 8601"/>
                  <a:gd name="connsiteX4" fmla="*/ 10000 w 10000"/>
                  <a:gd name="connsiteY4" fmla="*/ 803 h 8601"/>
                  <a:gd name="connsiteX5" fmla="*/ 9273 w 10000"/>
                  <a:gd name="connsiteY5" fmla="*/ 824 h 8601"/>
                  <a:gd name="connsiteX6" fmla="*/ 4491 w 10000"/>
                  <a:gd name="connsiteY6" fmla="*/ 824 h 8601"/>
                  <a:gd name="connsiteX7" fmla="*/ 1277 w 10000"/>
                  <a:gd name="connsiteY7" fmla="*/ 803 h 8601"/>
                  <a:gd name="connsiteX8" fmla="*/ 678 w 10000"/>
                  <a:gd name="connsiteY8" fmla="*/ 866 h 8601"/>
                  <a:gd name="connsiteX9" fmla="*/ 665 w 10000"/>
                  <a:gd name="connsiteY9" fmla="*/ 1225 h 8601"/>
                  <a:gd name="connsiteX10" fmla="*/ 678 w 10000"/>
                  <a:gd name="connsiteY10" fmla="*/ 3085 h 8601"/>
                  <a:gd name="connsiteX11" fmla="*/ 614 w 10000"/>
                  <a:gd name="connsiteY11" fmla="*/ 8580 h 8601"/>
                  <a:gd name="connsiteX12" fmla="*/ 601 w 10000"/>
                  <a:gd name="connsiteY12" fmla="*/ 824 h 8601"/>
                  <a:gd name="connsiteX13" fmla="*/ 27 w 10000"/>
                  <a:gd name="connsiteY13" fmla="*/ 824 h 8601"/>
                  <a:gd name="connsiteX14" fmla="*/ 14 w 10000"/>
                  <a:gd name="connsiteY14" fmla="*/ 84 h 8601"/>
                  <a:gd name="connsiteX15" fmla="*/ 1226 w 10000"/>
                  <a:gd name="connsiteY15" fmla="*/ 84 h 8601"/>
                  <a:gd name="connsiteX16" fmla="*/ 2182 w 10000"/>
                  <a:gd name="connsiteY16" fmla="*/ 84 h 8601"/>
                  <a:gd name="connsiteX17" fmla="*/ 4172 w 10000"/>
                  <a:gd name="connsiteY17" fmla="*/ 84 h 8601"/>
                  <a:gd name="connsiteX18" fmla="*/ 4937 w 10000"/>
                  <a:gd name="connsiteY18" fmla="*/ 84 h 8601"/>
                  <a:gd name="connsiteX19" fmla="*/ 7769 w 10000"/>
                  <a:gd name="connsiteY19" fmla="*/ 84 h 8601"/>
                  <a:gd name="connsiteX20" fmla="*/ 8597 w 10000"/>
                  <a:gd name="connsiteY20" fmla="*/ 84 h 8601"/>
                  <a:gd name="connsiteX0" fmla="*/ 8597 w 10000"/>
                  <a:gd name="connsiteY0" fmla="*/ 98 h 3587"/>
                  <a:gd name="connsiteX1" fmla="*/ 8649 w 10000"/>
                  <a:gd name="connsiteY1" fmla="*/ 0 h 3587"/>
                  <a:gd name="connsiteX2" fmla="*/ 8622 w 10000"/>
                  <a:gd name="connsiteY2" fmla="*/ 98 h 3587"/>
                  <a:gd name="connsiteX3" fmla="*/ 9987 w 10000"/>
                  <a:gd name="connsiteY3" fmla="*/ 98 h 3587"/>
                  <a:gd name="connsiteX4" fmla="*/ 10000 w 10000"/>
                  <a:gd name="connsiteY4" fmla="*/ 934 h 3587"/>
                  <a:gd name="connsiteX5" fmla="*/ 9273 w 10000"/>
                  <a:gd name="connsiteY5" fmla="*/ 958 h 3587"/>
                  <a:gd name="connsiteX6" fmla="*/ 4491 w 10000"/>
                  <a:gd name="connsiteY6" fmla="*/ 958 h 3587"/>
                  <a:gd name="connsiteX7" fmla="*/ 1277 w 10000"/>
                  <a:gd name="connsiteY7" fmla="*/ 934 h 3587"/>
                  <a:gd name="connsiteX8" fmla="*/ 678 w 10000"/>
                  <a:gd name="connsiteY8" fmla="*/ 1007 h 3587"/>
                  <a:gd name="connsiteX9" fmla="*/ 665 w 10000"/>
                  <a:gd name="connsiteY9" fmla="*/ 1424 h 3587"/>
                  <a:gd name="connsiteX10" fmla="*/ 678 w 10000"/>
                  <a:gd name="connsiteY10" fmla="*/ 3587 h 3587"/>
                  <a:gd name="connsiteX11" fmla="*/ 601 w 10000"/>
                  <a:gd name="connsiteY11" fmla="*/ 958 h 3587"/>
                  <a:gd name="connsiteX12" fmla="*/ 27 w 10000"/>
                  <a:gd name="connsiteY12" fmla="*/ 958 h 3587"/>
                  <a:gd name="connsiteX13" fmla="*/ 14 w 10000"/>
                  <a:gd name="connsiteY13" fmla="*/ 98 h 3587"/>
                  <a:gd name="connsiteX14" fmla="*/ 1226 w 10000"/>
                  <a:gd name="connsiteY14" fmla="*/ 98 h 3587"/>
                  <a:gd name="connsiteX15" fmla="*/ 2182 w 10000"/>
                  <a:gd name="connsiteY15" fmla="*/ 98 h 3587"/>
                  <a:gd name="connsiteX16" fmla="*/ 4172 w 10000"/>
                  <a:gd name="connsiteY16" fmla="*/ 98 h 3587"/>
                  <a:gd name="connsiteX17" fmla="*/ 4937 w 10000"/>
                  <a:gd name="connsiteY17" fmla="*/ 98 h 3587"/>
                  <a:gd name="connsiteX18" fmla="*/ 7769 w 10000"/>
                  <a:gd name="connsiteY18" fmla="*/ 98 h 3587"/>
                  <a:gd name="connsiteX19" fmla="*/ 8597 w 10000"/>
                  <a:gd name="connsiteY19" fmla="*/ 98 h 3587"/>
                  <a:gd name="connsiteX0" fmla="*/ 8597 w 10000"/>
                  <a:gd name="connsiteY0" fmla="*/ 273 h 3970"/>
                  <a:gd name="connsiteX1" fmla="*/ 8649 w 10000"/>
                  <a:gd name="connsiteY1" fmla="*/ 0 h 3970"/>
                  <a:gd name="connsiteX2" fmla="*/ 8622 w 10000"/>
                  <a:gd name="connsiteY2" fmla="*/ 273 h 3970"/>
                  <a:gd name="connsiteX3" fmla="*/ 9987 w 10000"/>
                  <a:gd name="connsiteY3" fmla="*/ 273 h 3970"/>
                  <a:gd name="connsiteX4" fmla="*/ 10000 w 10000"/>
                  <a:gd name="connsiteY4" fmla="*/ 2604 h 3970"/>
                  <a:gd name="connsiteX5" fmla="*/ 9273 w 10000"/>
                  <a:gd name="connsiteY5" fmla="*/ 2671 h 3970"/>
                  <a:gd name="connsiteX6" fmla="*/ 4491 w 10000"/>
                  <a:gd name="connsiteY6" fmla="*/ 2671 h 3970"/>
                  <a:gd name="connsiteX7" fmla="*/ 1277 w 10000"/>
                  <a:gd name="connsiteY7" fmla="*/ 2604 h 3970"/>
                  <a:gd name="connsiteX8" fmla="*/ 678 w 10000"/>
                  <a:gd name="connsiteY8" fmla="*/ 2807 h 3970"/>
                  <a:gd name="connsiteX9" fmla="*/ 665 w 10000"/>
                  <a:gd name="connsiteY9" fmla="*/ 3970 h 3970"/>
                  <a:gd name="connsiteX10" fmla="*/ 601 w 10000"/>
                  <a:gd name="connsiteY10" fmla="*/ 2671 h 3970"/>
                  <a:gd name="connsiteX11" fmla="*/ 27 w 10000"/>
                  <a:gd name="connsiteY11" fmla="*/ 2671 h 3970"/>
                  <a:gd name="connsiteX12" fmla="*/ 14 w 10000"/>
                  <a:gd name="connsiteY12" fmla="*/ 273 h 3970"/>
                  <a:gd name="connsiteX13" fmla="*/ 1226 w 10000"/>
                  <a:gd name="connsiteY13" fmla="*/ 273 h 3970"/>
                  <a:gd name="connsiteX14" fmla="*/ 2182 w 10000"/>
                  <a:gd name="connsiteY14" fmla="*/ 273 h 3970"/>
                  <a:gd name="connsiteX15" fmla="*/ 4172 w 10000"/>
                  <a:gd name="connsiteY15" fmla="*/ 273 h 3970"/>
                  <a:gd name="connsiteX16" fmla="*/ 4937 w 10000"/>
                  <a:gd name="connsiteY16" fmla="*/ 273 h 3970"/>
                  <a:gd name="connsiteX17" fmla="*/ 7769 w 10000"/>
                  <a:gd name="connsiteY17" fmla="*/ 273 h 3970"/>
                  <a:gd name="connsiteX18" fmla="*/ 8597 w 10000"/>
                  <a:gd name="connsiteY18" fmla="*/ 273 h 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00" h="3970">
                    <a:moveTo>
                      <a:pt x="8597" y="273"/>
                    </a:moveTo>
                    <a:cubicBezTo>
                      <a:pt x="8609" y="204"/>
                      <a:pt x="8635" y="67"/>
                      <a:pt x="8649" y="0"/>
                    </a:cubicBezTo>
                    <a:cubicBezTo>
                      <a:pt x="8640" y="92"/>
                      <a:pt x="8631" y="181"/>
                      <a:pt x="8622" y="273"/>
                    </a:cubicBezTo>
                    <a:cubicBezTo>
                      <a:pt x="9082" y="204"/>
                      <a:pt x="9528" y="273"/>
                      <a:pt x="9987" y="273"/>
                    </a:cubicBezTo>
                    <a:cubicBezTo>
                      <a:pt x="10000" y="1029"/>
                      <a:pt x="10000" y="1848"/>
                      <a:pt x="10000" y="2604"/>
                    </a:cubicBezTo>
                    <a:cubicBezTo>
                      <a:pt x="9758" y="2671"/>
                      <a:pt x="9515" y="2671"/>
                      <a:pt x="9273" y="2671"/>
                    </a:cubicBezTo>
                    <a:cubicBezTo>
                      <a:pt x="7679" y="2604"/>
                      <a:pt x="6085" y="2534"/>
                      <a:pt x="4491" y="2671"/>
                    </a:cubicBezTo>
                    <a:cubicBezTo>
                      <a:pt x="3420" y="2534"/>
                      <a:pt x="2349" y="2671"/>
                      <a:pt x="1277" y="2604"/>
                    </a:cubicBezTo>
                    <a:cubicBezTo>
                      <a:pt x="1073" y="2671"/>
                      <a:pt x="869" y="2534"/>
                      <a:pt x="678" y="2807"/>
                    </a:cubicBezTo>
                    <a:cubicBezTo>
                      <a:pt x="627" y="3083"/>
                      <a:pt x="665" y="3630"/>
                      <a:pt x="665" y="3970"/>
                    </a:cubicBezTo>
                    <a:cubicBezTo>
                      <a:pt x="652" y="3947"/>
                      <a:pt x="707" y="2888"/>
                      <a:pt x="601" y="2671"/>
                    </a:cubicBezTo>
                    <a:cubicBezTo>
                      <a:pt x="409" y="2604"/>
                      <a:pt x="218" y="2464"/>
                      <a:pt x="27" y="2671"/>
                    </a:cubicBezTo>
                    <a:cubicBezTo>
                      <a:pt x="2" y="1915"/>
                      <a:pt x="-11" y="1096"/>
                      <a:pt x="14" y="273"/>
                    </a:cubicBezTo>
                    <a:lnTo>
                      <a:pt x="1226" y="273"/>
                    </a:lnTo>
                    <a:lnTo>
                      <a:pt x="2182" y="273"/>
                    </a:lnTo>
                    <a:lnTo>
                      <a:pt x="4172" y="273"/>
                    </a:lnTo>
                    <a:lnTo>
                      <a:pt x="4937" y="273"/>
                    </a:lnTo>
                    <a:lnTo>
                      <a:pt x="7769" y="273"/>
                    </a:lnTo>
                    <a:lnTo>
                      <a:pt x="8597" y="273"/>
                    </a:lnTo>
                    <a:close/>
                  </a:path>
                </a:pathLst>
              </a:custGeom>
              <a:solidFill>
                <a:srgbClr val="CD9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47" name="Freeform 425"/>
              <p:cNvSpPr>
                <a:spLocks/>
              </p:cNvSpPr>
              <p:nvPr/>
            </p:nvSpPr>
            <p:spPr bwMode="auto">
              <a:xfrm>
                <a:off x="1919291" y="4830779"/>
                <a:ext cx="1517653" cy="50800"/>
              </a:xfrm>
              <a:custGeom>
                <a:avLst/>
                <a:gdLst>
                  <a:gd name="T0" fmla="*/ 4 w 678"/>
                  <a:gd name="T1" fmla="*/ 4 h 23"/>
                  <a:gd name="T2" fmla="*/ 51 w 678"/>
                  <a:gd name="T3" fmla="*/ 1 h 23"/>
                  <a:gd name="T4" fmla="*/ 303 w 678"/>
                  <a:gd name="T5" fmla="*/ 2 h 23"/>
                  <a:gd name="T6" fmla="*/ 678 w 678"/>
                  <a:gd name="T7" fmla="*/ 2 h 23"/>
                  <a:gd name="T8" fmla="*/ 677 w 678"/>
                  <a:gd name="T9" fmla="*/ 22 h 23"/>
                  <a:gd name="T10" fmla="*/ 643 w 678"/>
                  <a:gd name="T11" fmla="*/ 22 h 23"/>
                  <a:gd name="T12" fmla="*/ 558 w 678"/>
                  <a:gd name="T13" fmla="*/ 22 h 23"/>
                  <a:gd name="T14" fmla="*/ 346 w 678"/>
                  <a:gd name="T15" fmla="*/ 22 h 23"/>
                  <a:gd name="T16" fmla="*/ 261 w 678"/>
                  <a:gd name="T17" fmla="*/ 23 h 23"/>
                  <a:gd name="T18" fmla="*/ 260 w 678"/>
                  <a:gd name="T19" fmla="*/ 23 h 23"/>
                  <a:gd name="T20" fmla="*/ 211 w 678"/>
                  <a:gd name="T21" fmla="*/ 21 h 23"/>
                  <a:gd name="T22" fmla="*/ 3 w 678"/>
                  <a:gd name="T23" fmla="*/ 21 h 23"/>
                  <a:gd name="T24" fmla="*/ 4 w 678"/>
                  <a:gd name="T25"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8" h="23">
                    <a:moveTo>
                      <a:pt x="4" y="4"/>
                    </a:moveTo>
                    <a:cubicBezTo>
                      <a:pt x="19" y="0"/>
                      <a:pt x="35" y="2"/>
                      <a:pt x="51" y="1"/>
                    </a:cubicBezTo>
                    <a:cubicBezTo>
                      <a:pt x="135" y="2"/>
                      <a:pt x="219" y="0"/>
                      <a:pt x="303" y="2"/>
                    </a:cubicBezTo>
                    <a:cubicBezTo>
                      <a:pt x="428" y="0"/>
                      <a:pt x="553" y="1"/>
                      <a:pt x="678" y="2"/>
                    </a:cubicBezTo>
                    <a:cubicBezTo>
                      <a:pt x="678" y="9"/>
                      <a:pt x="678" y="15"/>
                      <a:pt x="677" y="22"/>
                    </a:cubicBezTo>
                    <a:cubicBezTo>
                      <a:pt x="666" y="23"/>
                      <a:pt x="654" y="23"/>
                      <a:pt x="643" y="22"/>
                    </a:cubicBezTo>
                    <a:cubicBezTo>
                      <a:pt x="615" y="21"/>
                      <a:pt x="586" y="22"/>
                      <a:pt x="558" y="22"/>
                    </a:cubicBezTo>
                    <a:cubicBezTo>
                      <a:pt x="488" y="22"/>
                      <a:pt x="417" y="22"/>
                      <a:pt x="346" y="22"/>
                    </a:cubicBezTo>
                    <a:cubicBezTo>
                      <a:pt x="318" y="22"/>
                      <a:pt x="289" y="21"/>
                      <a:pt x="261" y="23"/>
                    </a:cubicBezTo>
                    <a:cubicBezTo>
                      <a:pt x="260" y="23"/>
                      <a:pt x="260" y="23"/>
                      <a:pt x="260" y="23"/>
                    </a:cubicBezTo>
                    <a:cubicBezTo>
                      <a:pt x="244" y="21"/>
                      <a:pt x="228" y="21"/>
                      <a:pt x="211" y="21"/>
                    </a:cubicBezTo>
                    <a:cubicBezTo>
                      <a:pt x="142" y="22"/>
                      <a:pt x="72" y="21"/>
                      <a:pt x="3" y="21"/>
                    </a:cubicBezTo>
                    <a:cubicBezTo>
                      <a:pt x="3" y="16"/>
                      <a:pt x="0" y="8"/>
                      <a:pt x="4" y="4"/>
                    </a:cubicBezTo>
                    <a:close/>
                  </a:path>
                </a:pathLst>
              </a:custGeom>
              <a:solidFill>
                <a:srgbClr val="BE8D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1" name="Freeform 429"/>
              <p:cNvSpPr>
                <a:spLocks/>
              </p:cNvSpPr>
              <p:nvPr/>
            </p:nvSpPr>
            <p:spPr bwMode="auto">
              <a:xfrm>
                <a:off x="1925641" y="4875229"/>
                <a:ext cx="577851" cy="947741"/>
              </a:xfrm>
              <a:custGeom>
                <a:avLst/>
                <a:gdLst>
                  <a:gd name="T0" fmla="*/ 3 w 261"/>
                  <a:gd name="T1" fmla="*/ 0 h 421"/>
                  <a:gd name="T2" fmla="*/ 211 w 261"/>
                  <a:gd name="T3" fmla="*/ 0 h 421"/>
                  <a:gd name="T4" fmla="*/ 260 w 261"/>
                  <a:gd name="T5" fmla="*/ 2 h 421"/>
                  <a:gd name="T6" fmla="*/ 261 w 261"/>
                  <a:gd name="T7" fmla="*/ 421 h 421"/>
                  <a:gd name="T8" fmla="*/ 0 w 261"/>
                  <a:gd name="T9" fmla="*/ 421 h 421"/>
                  <a:gd name="T10" fmla="*/ 0 w 261"/>
                  <a:gd name="T11" fmla="*/ 418 h 421"/>
                  <a:gd name="T12" fmla="*/ 4 w 261"/>
                  <a:gd name="T13" fmla="*/ 392 h 421"/>
                  <a:gd name="T14" fmla="*/ 4 w 261"/>
                  <a:gd name="T15" fmla="*/ 88 h 421"/>
                  <a:gd name="T16" fmla="*/ 3 w 261"/>
                  <a:gd name="T17" fmla="*/ 0 h 421"/>
                  <a:gd name="connsiteX0" fmla="*/ 115 w 10000"/>
                  <a:gd name="connsiteY0" fmla="*/ 0 h 10000"/>
                  <a:gd name="connsiteX1" fmla="*/ 8084 w 10000"/>
                  <a:gd name="connsiteY1" fmla="*/ 0 h 10000"/>
                  <a:gd name="connsiteX2" fmla="*/ 9962 w 10000"/>
                  <a:gd name="connsiteY2" fmla="*/ 48 h 10000"/>
                  <a:gd name="connsiteX3" fmla="*/ 10000 w 10000"/>
                  <a:gd name="connsiteY3" fmla="*/ 10000 h 10000"/>
                  <a:gd name="connsiteX4" fmla="*/ 0 w 10000"/>
                  <a:gd name="connsiteY4" fmla="*/ 10000 h 10000"/>
                  <a:gd name="connsiteX5" fmla="*/ 153 w 10000"/>
                  <a:gd name="connsiteY5" fmla="*/ 9311 h 10000"/>
                  <a:gd name="connsiteX6" fmla="*/ 153 w 10000"/>
                  <a:gd name="connsiteY6" fmla="*/ 2090 h 10000"/>
                  <a:gd name="connsiteX7" fmla="*/ 115 w 10000"/>
                  <a:gd name="connsiteY7" fmla="*/ 0 h 10000"/>
                  <a:gd name="connsiteX0" fmla="*/ 0 w 9885"/>
                  <a:gd name="connsiteY0" fmla="*/ 0 h 10025"/>
                  <a:gd name="connsiteX1" fmla="*/ 7969 w 9885"/>
                  <a:gd name="connsiteY1" fmla="*/ 0 h 10025"/>
                  <a:gd name="connsiteX2" fmla="*/ 9847 w 9885"/>
                  <a:gd name="connsiteY2" fmla="*/ 48 h 10025"/>
                  <a:gd name="connsiteX3" fmla="*/ 9885 w 9885"/>
                  <a:gd name="connsiteY3" fmla="*/ 10000 h 10025"/>
                  <a:gd name="connsiteX4" fmla="*/ 48 w 9885"/>
                  <a:gd name="connsiteY4" fmla="*/ 10025 h 10025"/>
                  <a:gd name="connsiteX5" fmla="*/ 38 w 9885"/>
                  <a:gd name="connsiteY5" fmla="*/ 9311 h 10025"/>
                  <a:gd name="connsiteX6" fmla="*/ 38 w 9885"/>
                  <a:gd name="connsiteY6" fmla="*/ 2090 h 10025"/>
                  <a:gd name="connsiteX7" fmla="*/ 0 w 9885"/>
                  <a:gd name="connsiteY7" fmla="*/ 0 h 10025"/>
                  <a:gd name="connsiteX0" fmla="*/ 689 w 10689"/>
                  <a:gd name="connsiteY0" fmla="*/ 0 h 10000"/>
                  <a:gd name="connsiteX1" fmla="*/ 8751 w 10689"/>
                  <a:gd name="connsiteY1" fmla="*/ 0 h 10000"/>
                  <a:gd name="connsiteX2" fmla="*/ 10651 w 10689"/>
                  <a:gd name="connsiteY2" fmla="*/ 48 h 10000"/>
                  <a:gd name="connsiteX3" fmla="*/ 10689 w 10689"/>
                  <a:gd name="connsiteY3" fmla="*/ 9975 h 10000"/>
                  <a:gd name="connsiteX4" fmla="*/ 738 w 10689"/>
                  <a:gd name="connsiteY4" fmla="*/ 10000 h 10000"/>
                  <a:gd name="connsiteX5" fmla="*/ 727 w 10689"/>
                  <a:gd name="connsiteY5" fmla="*/ 2085 h 10000"/>
                  <a:gd name="connsiteX6" fmla="*/ 689 w 10689"/>
                  <a:gd name="connsiteY6" fmla="*/ 0 h 10000"/>
                  <a:gd name="connsiteX0" fmla="*/ 1103 w 11103"/>
                  <a:gd name="connsiteY0" fmla="*/ 0 h 10000"/>
                  <a:gd name="connsiteX1" fmla="*/ 9165 w 11103"/>
                  <a:gd name="connsiteY1" fmla="*/ 0 h 10000"/>
                  <a:gd name="connsiteX2" fmla="*/ 11065 w 11103"/>
                  <a:gd name="connsiteY2" fmla="*/ 48 h 10000"/>
                  <a:gd name="connsiteX3" fmla="*/ 11103 w 11103"/>
                  <a:gd name="connsiteY3" fmla="*/ 9975 h 10000"/>
                  <a:gd name="connsiteX4" fmla="*/ 1152 w 11103"/>
                  <a:gd name="connsiteY4" fmla="*/ 10000 h 10000"/>
                  <a:gd name="connsiteX5" fmla="*/ 1103 w 11103"/>
                  <a:gd name="connsiteY5" fmla="*/ 0 h 10000"/>
                  <a:gd name="connsiteX0" fmla="*/ 673 w 10673"/>
                  <a:gd name="connsiteY0" fmla="*/ 0 h 10000"/>
                  <a:gd name="connsiteX1" fmla="*/ 8735 w 10673"/>
                  <a:gd name="connsiteY1" fmla="*/ 0 h 10000"/>
                  <a:gd name="connsiteX2" fmla="*/ 10635 w 10673"/>
                  <a:gd name="connsiteY2" fmla="*/ 48 h 10000"/>
                  <a:gd name="connsiteX3" fmla="*/ 10673 w 10673"/>
                  <a:gd name="connsiteY3" fmla="*/ 9975 h 10000"/>
                  <a:gd name="connsiteX4" fmla="*/ 722 w 10673"/>
                  <a:gd name="connsiteY4" fmla="*/ 10000 h 10000"/>
                  <a:gd name="connsiteX5" fmla="*/ 673 w 10673"/>
                  <a:gd name="connsiteY5" fmla="*/ 0 h 10000"/>
                  <a:gd name="connsiteX0" fmla="*/ 0 w 10000"/>
                  <a:gd name="connsiteY0" fmla="*/ 0 h 10000"/>
                  <a:gd name="connsiteX1" fmla="*/ 8062 w 10000"/>
                  <a:gd name="connsiteY1" fmla="*/ 0 h 10000"/>
                  <a:gd name="connsiteX2" fmla="*/ 9962 w 10000"/>
                  <a:gd name="connsiteY2" fmla="*/ 48 h 10000"/>
                  <a:gd name="connsiteX3" fmla="*/ 10000 w 10000"/>
                  <a:gd name="connsiteY3" fmla="*/ 9975 h 10000"/>
                  <a:gd name="connsiteX4" fmla="*/ 49 w 10000"/>
                  <a:gd name="connsiteY4" fmla="*/ 10000 h 10000"/>
                  <a:gd name="connsiteX5" fmla="*/ 0 w 10000"/>
                  <a:gd name="connsiteY5" fmla="*/ 0 h 10000"/>
                  <a:gd name="connsiteX0" fmla="*/ 0 w 10000"/>
                  <a:gd name="connsiteY0" fmla="*/ 0 h 10000"/>
                  <a:gd name="connsiteX1" fmla="*/ 8062 w 10000"/>
                  <a:gd name="connsiteY1" fmla="*/ 0 h 10000"/>
                  <a:gd name="connsiteX2" fmla="*/ 9962 w 10000"/>
                  <a:gd name="connsiteY2" fmla="*/ 48 h 10000"/>
                  <a:gd name="connsiteX3" fmla="*/ 10000 w 10000"/>
                  <a:gd name="connsiteY3" fmla="*/ 9975 h 10000"/>
                  <a:gd name="connsiteX4" fmla="*/ 49 w 10000"/>
                  <a:gd name="connsiteY4" fmla="*/ 10000 h 10000"/>
                  <a:gd name="connsiteX5" fmla="*/ 0 w 10000"/>
                  <a:gd name="connsiteY5" fmla="*/ 0 h 10000"/>
                  <a:gd name="connsiteX0" fmla="*/ 0 w 10000"/>
                  <a:gd name="connsiteY0" fmla="*/ 43 h 10043"/>
                  <a:gd name="connsiteX1" fmla="*/ 8062 w 10000"/>
                  <a:gd name="connsiteY1" fmla="*/ 43 h 10043"/>
                  <a:gd name="connsiteX2" fmla="*/ 9921 w 10000"/>
                  <a:gd name="connsiteY2" fmla="*/ 15 h 10043"/>
                  <a:gd name="connsiteX3" fmla="*/ 10000 w 10000"/>
                  <a:gd name="connsiteY3" fmla="*/ 10018 h 10043"/>
                  <a:gd name="connsiteX4" fmla="*/ 49 w 10000"/>
                  <a:gd name="connsiteY4" fmla="*/ 10043 h 10043"/>
                  <a:gd name="connsiteX5" fmla="*/ 0 w 10000"/>
                  <a:gd name="connsiteY5" fmla="*/ 43 h 10043"/>
                  <a:gd name="connsiteX0" fmla="*/ 0 w 10000"/>
                  <a:gd name="connsiteY0" fmla="*/ 28 h 10028"/>
                  <a:gd name="connsiteX1" fmla="*/ 9921 w 10000"/>
                  <a:gd name="connsiteY1" fmla="*/ 0 h 10028"/>
                  <a:gd name="connsiteX2" fmla="*/ 10000 w 10000"/>
                  <a:gd name="connsiteY2" fmla="*/ 10003 h 10028"/>
                  <a:gd name="connsiteX3" fmla="*/ 49 w 10000"/>
                  <a:gd name="connsiteY3" fmla="*/ 10028 h 10028"/>
                  <a:gd name="connsiteX4" fmla="*/ 0 w 10000"/>
                  <a:gd name="connsiteY4" fmla="*/ 28 h 1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28">
                    <a:moveTo>
                      <a:pt x="0" y="28"/>
                    </a:moveTo>
                    <a:lnTo>
                      <a:pt x="9921" y="0"/>
                    </a:lnTo>
                    <a:cubicBezTo>
                      <a:pt x="9959" y="3293"/>
                      <a:pt x="10000" y="6686"/>
                      <a:pt x="10000" y="10003"/>
                    </a:cubicBezTo>
                    <a:cubicBezTo>
                      <a:pt x="6683" y="10011"/>
                      <a:pt x="9836" y="9995"/>
                      <a:pt x="49" y="10028"/>
                    </a:cubicBezTo>
                    <a:cubicBezTo>
                      <a:pt x="32" y="198"/>
                      <a:pt x="148" y="9913"/>
                      <a:pt x="0" y="28"/>
                    </a:cubicBezTo>
                    <a:close/>
                  </a:path>
                </a:pathLst>
              </a:custGeom>
              <a:solidFill>
                <a:srgbClr val="CF9D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2" name="Freeform 430"/>
              <p:cNvSpPr>
                <a:spLocks/>
              </p:cNvSpPr>
              <p:nvPr/>
            </p:nvSpPr>
            <p:spPr bwMode="auto">
              <a:xfrm>
                <a:off x="2693993" y="4879992"/>
                <a:ext cx="474664" cy="44450"/>
              </a:xfrm>
              <a:custGeom>
                <a:avLst/>
                <a:gdLst>
                  <a:gd name="T0" fmla="*/ 0 w 212"/>
                  <a:gd name="T1" fmla="*/ 0 h 20"/>
                  <a:gd name="T2" fmla="*/ 212 w 212"/>
                  <a:gd name="T3" fmla="*/ 0 h 20"/>
                  <a:gd name="T4" fmla="*/ 212 w 212"/>
                  <a:gd name="T5" fmla="*/ 20 h 20"/>
                  <a:gd name="T6" fmla="*/ 169 w 212"/>
                  <a:gd name="T7" fmla="*/ 16 h 20"/>
                  <a:gd name="T8" fmla="*/ 105 w 212"/>
                  <a:gd name="T9" fmla="*/ 17 h 20"/>
                  <a:gd name="T10" fmla="*/ 41 w 212"/>
                  <a:gd name="T11" fmla="*/ 16 h 20"/>
                  <a:gd name="T12" fmla="*/ 0 w 212"/>
                  <a:gd name="T13" fmla="*/ 19 h 20"/>
                  <a:gd name="T14" fmla="*/ 0 w 212"/>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0">
                    <a:moveTo>
                      <a:pt x="0" y="0"/>
                    </a:moveTo>
                    <a:cubicBezTo>
                      <a:pt x="71" y="0"/>
                      <a:pt x="142" y="0"/>
                      <a:pt x="212" y="0"/>
                    </a:cubicBezTo>
                    <a:cubicBezTo>
                      <a:pt x="212" y="6"/>
                      <a:pt x="212" y="13"/>
                      <a:pt x="212" y="20"/>
                    </a:cubicBezTo>
                    <a:cubicBezTo>
                      <a:pt x="199" y="13"/>
                      <a:pt x="184" y="12"/>
                      <a:pt x="169" y="16"/>
                    </a:cubicBezTo>
                    <a:cubicBezTo>
                      <a:pt x="148" y="18"/>
                      <a:pt x="126" y="16"/>
                      <a:pt x="105" y="17"/>
                    </a:cubicBezTo>
                    <a:cubicBezTo>
                      <a:pt x="84" y="16"/>
                      <a:pt x="62" y="18"/>
                      <a:pt x="41" y="16"/>
                    </a:cubicBezTo>
                    <a:cubicBezTo>
                      <a:pt x="27" y="13"/>
                      <a:pt x="13" y="12"/>
                      <a:pt x="0" y="19"/>
                    </a:cubicBezTo>
                    <a:cubicBezTo>
                      <a:pt x="0" y="13"/>
                      <a:pt x="0" y="6"/>
                      <a:pt x="0" y="0"/>
                    </a:cubicBezTo>
                    <a:close/>
                  </a:path>
                </a:pathLst>
              </a:custGeom>
              <a:solidFill>
                <a:srgbClr val="A7C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3" name="Freeform 431"/>
              <p:cNvSpPr>
                <a:spLocks/>
              </p:cNvSpPr>
              <p:nvPr/>
            </p:nvSpPr>
            <p:spPr bwMode="auto">
              <a:xfrm>
                <a:off x="3354394" y="4879992"/>
                <a:ext cx="79375" cy="942978"/>
              </a:xfrm>
              <a:custGeom>
                <a:avLst/>
                <a:gdLst>
                  <a:gd name="T0" fmla="*/ 2 w 36"/>
                  <a:gd name="T1" fmla="*/ 0 h 421"/>
                  <a:gd name="T2" fmla="*/ 36 w 36"/>
                  <a:gd name="T3" fmla="*/ 0 h 421"/>
                  <a:gd name="T4" fmla="*/ 36 w 36"/>
                  <a:gd name="T5" fmla="*/ 305 h 421"/>
                  <a:gd name="T6" fmla="*/ 36 w 36"/>
                  <a:gd name="T7" fmla="*/ 419 h 421"/>
                  <a:gd name="T8" fmla="*/ 0 w 36"/>
                  <a:gd name="T9" fmla="*/ 421 h 421"/>
                  <a:gd name="T10" fmla="*/ 2 w 36"/>
                  <a:gd name="T11" fmla="*/ 363 h 421"/>
                  <a:gd name="T12" fmla="*/ 2 w 36"/>
                  <a:gd name="T13" fmla="*/ 0 h 421"/>
                </a:gdLst>
                <a:ahLst/>
                <a:cxnLst>
                  <a:cxn ang="0">
                    <a:pos x="T0" y="T1"/>
                  </a:cxn>
                  <a:cxn ang="0">
                    <a:pos x="T2" y="T3"/>
                  </a:cxn>
                  <a:cxn ang="0">
                    <a:pos x="T4" y="T5"/>
                  </a:cxn>
                  <a:cxn ang="0">
                    <a:pos x="T6" y="T7"/>
                  </a:cxn>
                  <a:cxn ang="0">
                    <a:pos x="T8" y="T9"/>
                  </a:cxn>
                  <a:cxn ang="0">
                    <a:pos x="T10" y="T11"/>
                  </a:cxn>
                  <a:cxn ang="0">
                    <a:pos x="T12" y="T13"/>
                  </a:cxn>
                </a:cxnLst>
                <a:rect l="0" t="0" r="r" b="b"/>
                <a:pathLst>
                  <a:path w="36" h="421">
                    <a:moveTo>
                      <a:pt x="2" y="0"/>
                    </a:moveTo>
                    <a:cubicBezTo>
                      <a:pt x="13" y="1"/>
                      <a:pt x="25" y="1"/>
                      <a:pt x="36" y="0"/>
                    </a:cubicBezTo>
                    <a:cubicBezTo>
                      <a:pt x="36" y="101"/>
                      <a:pt x="36" y="203"/>
                      <a:pt x="36" y="305"/>
                    </a:cubicBezTo>
                    <a:cubicBezTo>
                      <a:pt x="35" y="343"/>
                      <a:pt x="36" y="381"/>
                      <a:pt x="36" y="419"/>
                    </a:cubicBezTo>
                    <a:cubicBezTo>
                      <a:pt x="24" y="420"/>
                      <a:pt x="12" y="420"/>
                      <a:pt x="0" y="421"/>
                    </a:cubicBezTo>
                    <a:cubicBezTo>
                      <a:pt x="2" y="401"/>
                      <a:pt x="1" y="382"/>
                      <a:pt x="2" y="363"/>
                    </a:cubicBezTo>
                    <a:cubicBezTo>
                      <a:pt x="2" y="242"/>
                      <a:pt x="1" y="121"/>
                      <a:pt x="2" y="0"/>
                    </a:cubicBezTo>
                    <a:close/>
                  </a:path>
                </a:pathLst>
              </a:custGeom>
              <a:solidFill>
                <a:srgbClr val="CD9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4" name="Freeform 432"/>
              <p:cNvSpPr>
                <a:spLocks/>
              </p:cNvSpPr>
              <p:nvPr/>
            </p:nvSpPr>
            <p:spPr bwMode="auto">
              <a:xfrm>
                <a:off x="2579692" y="5060967"/>
                <a:ext cx="69850" cy="96838"/>
              </a:xfrm>
              <a:custGeom>
                <a:avLst/>
                <a:gdLst>
                  <a:gd name="T0" fmla="*/ 1 w 31"/>
                  <a:gd name="T1" fmla="*/ 0 h 43"/>
                  <a:gd name="T2" fmla="*/ 29 w 31"/>
                  <a:gd name="T3" fmla="*/ 1 h 43"/>
                  <a:gd name="T4" fmla="*/ 24 w 31"/>
                  <a:gd name="T5" fmla="*/ 5 h 43"/>
                  <a:gd name="T6" fmla="*/ 29 w 31"/>
                  <a:gd name="T7" fmla="*/ 7 h 43"/>
                  <a:gd name="T8" fmla="*/ 31 w 31"/>
                  <a:gd name="T9" fmla="*/ 41 h 43"/>
                  <a:gd name="T10" fmla="*/ 14 w 31"/>
                  <a:gd name="T11" fmla="*/ 43 h 43"/>
                  <a:gd name="T12" fmla="*/ 1 w 31"/>
                  <a:gd name="T13" fmla="*/ 41 h 43"/>
                  <a:gd name="T14" fmla="*/ 1 w 31"/>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3">
                    <a:moveTo>
                      <a:pt x="1" y="0"/>
                    </a:moveTo>
                    <a:cubicBezTo>
                      <a:pt x="11" y="0"/>
                      <a:pt x="20" y="1"/>
                      <a:pt x="29" y="1"/>
                    </a:cubicBezTo>
                    <a:cubicBezTo>
                      <a:pt x="28" y="2"/>
                      <a:pt x="25" y="4"/>
                      <a:pt x="24" y="5"/>
                    </a:cubicBezTo>
                    <a:cubicBezTo>
                      <a:pt x="25" y="5"/>
                      <a:pt x="28" y="7"/>
                      <a:pt x="29" y="7"/>
                    </a:cubicBezTo>
                    <a:cubicBezTo>
                      <a:pt x="30" y="18"/>
                      <a:pt x="31" y="30"/>
                      <a:pt x="31" y="41"/>
                    </a:cubicBezTo>
                    <a:cubicBezTo>
                      <a:pt x="26" y="42"/>
                      <a:pt x="20" y="43"/>
                      <a:pt x="14" y="43"/>
                    </a:cubicBezTo>
                    <a:cubicBezTo>
                      <a:pt x="11" y="42"/>
                      <a:pt x="4" y="41"/>
                      <a:pt x="1" y="41"/>
                    </a:cubicBezTo>
                    <a:cubicBezTo>
                      <a:pt x="0" y="27"/>
                      <a:pt x="1" y="13"/>
                      <a:pt x="1" y="0"/>
                    </a:cubicBezTo>
                    <a:close/>
                  </a:path>
                </a:pathLst>
              </a:custGeom>
              <a:solidFill>
                <a:srgbClr val="CA9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5" name="Freeform 433"/>
              <p:cNvSpPr>
                <a:spLocks/>
              </p:cNvSpPr>
              <p:nvPr/>
            </p:nvSpPr>
            <p:spPr bwMode="auto">
              <a:xfrm>
                <a:off x="3201994" y="5060967"/>
                <a:ext cx="79375" cy="96838"/>
              </a:xfrm>
              <a:custGeom>
                <a:avLst/>
                <a:gdLst>
                  <a:gd name="T0" fmla="*/ 2 w 36"/>
                  <a:gd name="T1" fmla="*/ 1 h 43"/>
                  <a:gd name="T2" fmla="*/ 36 w 36"/>
                  <a:gd name="T3" fmla="*/ 0 h 43"/>
                  <a:gd name="T4" fmla="*/ 36 w 36"/>
                  <a:gd name="T5" fmla="*/ 40 h 43"/>
                  <a:gd name="T6" fmla="*/ 23 w 36"/>
                  <a:gd name="T7" fmla="*/ 42 h 43"/>
                  <a:gd name="T8" fmla="*/ 0 w 36"/>
                  <a:gd name="T9" fmla="*/ 43 h 43"/>
                  <a:gd name="T10" fmla="*/ 2 w 36"/>
                  <a:gd name="T11" fmla="*/ 1 h 43"/>
                </a:gdLst>
                <a:ahLst/>
                <a:cxnLst>
                  <a:cxn ang="0">
                    <a:pos x="T0" y="T1"/>
                  </a:cxn>
                  <a:cxn ang="0">
                    <a:pos x="T2" y="T3"/>
                  </a:cxn>
                  <a:cxn ang="0">
                    <a:pos x="T4" y="T5"/>
                  </a:cxn>
                  <a:cxn ang="0">
                    <a:pos x="T6" y="T7"/>
                  </a:cxn>
                  <a:cxn ang="0">
                    <a:pos x="T8" y="T9"/>
                  </a:cxn>
                  <a:cxn ang="0">
                    <a:pos x="T10" y="T11"/>
                  </a:cxn>
                </a:cxnLst>
                <a:rect l="0" t="0" r="r" b="b"/>
                <a:pathLst>
                  <a:path w="36" h="43">
                    <a:moveTo>
                      <a:pt x="2" y="1"/>
                    </a:moveTo>
                    <a:cubicBezTo>
                      <a:pt x="13" y="0"/>
                      <a:pt x="24" y="0"/>
                      <a:pt x="36" y="0"/>
                    </a:cubicBezTo>
                    <a:cubicBezTo>
                      <a:pt x="36" y="14"/>
                      <a:pt x="36" y="27"/>
                      <a:pt x="36" y="40"/>
                    </a:cubicBezTo>
                    <a:cubicBezTo>
                      <a:pt x="32" y="41"/>
                      <a:pt x="27" y="41"/>
                      <a:pt x="23" y="42"/>
                    </a:cubicBezTo>
                    <a:cubicBezTo>
                      <a:pt x="15" y="43"/>
                      <a:pt x="7" y="43"/>
                      <a:pt x="0" y="43"/>
                    </a:cubicBezTo>
                    <a:cubicBezTo>
                      <a:pt x="0" y="29"/>
                      <a:pt x="1" y="15"/>
                      <a:pt x="2" y="1"/>
                    </a:cubicBezTo>
                    <a:close/>
                  </a:path>
                </a:pathLst>
              </a:custGeom>
              <a:solidFill>
                <a:srgbClr val="CA9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6" name="Freeform 434"/>
              <p:cNvSpPr>
                <a:spLocks/>
              </p:cNvSpPr>
              <p:nvPr/>
            </p:nvSpPr>
            <p:spPr bwMode="auto">
              <a:xfrm>
                <a:off x="2784480" y="4916504"/>
                <a:ext cx="287338" cy="201613"/>
              </a:xfrm>
              <a:custGeom>
                <a:avLst/>
                <a:gdLst>
                  <a:gd name="T0" fmla="*/ 64 w 128"/>
                  <a:gd name="T1" fmla="*/ 1 h 90"/>
                  <a:gd name="T2" fmla="*/ 0 w 128"/>
                  <a:gd name="T3" fmla="*/ 0 h 90"/>
                  <a:gd name="T4" fmla="*/ 25 w 128"/>
                  <a:gd name="T5" fmla="*/ 35 h 90"/>
                  <a:gd name="T6" fmla="*/ 25 w 128"/>
                  <a:gd name="T7" fmla="*/ 86 h 90"/>
                  <a:gd name="T8" fmla="*/ 25 w 128"/>
                  <a:gd name="T9" fmla="*/ 90 h 90"/>
                  <a:gd name="T10" fmla="*/ 103 w 128"/>
                  <a:gd name="T11" fmla="*/ 90 h 90"/>
                  <a:gd name="T12" fmla="*/ 103 w 128"/>
                  <a:gd name="T13" fmla="*/ 86 h 90"/>
                  <a:gd name="T14" fmla="*/ 104 w 128"/>
                  <a:gd name="T15" fmla="*/ 31 h 90"/>
                  <a:gd name="T16" fmla="*/ 128 w 128"/>
                  <a:gd name="T17" fmla="*/ 0 h 90"/>
                  <a:gd name="T18" fmla="*/ 64 w 128"/>
                  <a:gd name="T19" fmla="*/ 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90">
                    <a:moveTo>
                      <a:pt x="64" y="1"/>
                    </a:moveTo>
                    <a:cubicBezTo>
                      <a:pt x="43" y="0"/>
                      <a:pt x="21" y="2"/>
                      <a:pt x="0" y="0"/>
                    </a:cubicBezTo>
                    <a:cubicBezTo>
                      <a:pt x="12" y="8"/>
                      <a:pt x="24" y="19"/>
                      <a:pt x="25" y="35"/>
                    </a:cubicBezTo>
                    <a:cubicBezTo>
                      <a:pt x="25" y="52"/>
                      <a:pt x="24" y="69"/>
                      <a:pt x="25" y="86"/>
                    </a:cubicBezTo>
                    <a:cubicBezTo>
                      <a:pt x="25" y="90"/>
                      <a:pt x="25" y="90"/>
                      <a:pt x="25" y="90"/>
                    </a:cubicBezTo>
                    <a:cubicBezTo>
                      <a:pt x="51" y="89"/>
                      <a:pt x="77" y="89"/>
                      <a:pt x="103" y="90"/>
                    </a:cubicBezTo>
                    <a:cubicBezTo>
                      <a:pt x="103" y="86"/>
                      <a:pt x="103" y="86"/>
                      <a:pt x="103" y="86"/>
                    </a:cubicBezTo>
                    <a:cubicBezTo>
                      <a:pt x="104" y="68"/>
                      <a:pt x="102" y="49"/>
                      <a:pt x="104" y="31"/>
                    </a:cubicBezTo>
                    <a:cubicBezTo>
                      <a:pt x="105" y="17"/>
                      <a:pt x="116" y="6"/>
                      <a:pt x="128" y="0"/>
                    </a:cubicBezTo>
                    <a:cubicBezTo>
                      <a:pt x="107" y="2"/>
                      <a:pt x="85" y="0"/>
                      <a:pt x="64" y="1"/>
                    </a:cubicBezTo>
                    <a:close/>
                  </a:path>
                </a:pathLst>
              </a:custGeom>
              <a:solidFill>
                <a:srgbClr val="20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7" name="Freeform 435"/>
              <p:cNvSpPr>
                <a:spLocks/>
              </p:cNvSpPr>
              <p:nvPr/>
            </p:nvSpPr>
            <p:spPr bwMode="auto">
              <a:xfrm>
                <a:off x="2838455" y="5114942"/>
                <a:ext cx="179388" cy="41275"/>
              </a:xfrm>
              <a:custGeom>
                <a:avLst/>
                <a:gdLst>
                  <a:gd name="T0" fmla="*/ 1 w 80"/>
                  <a:gd name="T1" fmla="*/ 1 h 18"/>
                  <a:gd name="T2" fmla="*/ 79 w 80"/>
                  <a:gd name="T3" fmla="*/ 1 h 18"/>
                  <a:gd name="T4" fmla="*/ 80 w 80"/>
                  <a:gd name="T5" fmla="*/ 17 h 18"/>
                  <a:gd name="T6" fmla="*/ 0 w 80"/>
                  <a:gd name="T7" fmla="*/ 17 h 18"/>
                  <a:gd name="T8" fmla="*/ 1 w 80"/>
                  <a:gd name="T9" fmla="*/ 1 h 18"/>
                </a:gdLst>
                <a:ahLst/>
                <a:cxnLst>
                  <a:cxn ang="0">
                    <a:pos x="T0" y="T1"/>
                  </a:cxn>
                  <a:cxn ang="0">
                    <a:pos x="T2" y="T3"/>
                  </a:cxn>
                  <a:cxn ang="0">
                    <a:pos x="T4" y="T5"/>
                  </a:cxn>
                  <a:cxn ang="0">
                    <a:pos x="T6" y="T7"/>
                  </a:cxn>
                  <a:cxn ang="0">
                    <a:pos x="T8" y="T9"/>
                  </a:cxn>
                </a:cxnLst>
                <a:rect l="0" t="0" r="r" b="b"/>
                <a:pathLst>
                  <a:path w="80" h="18">
                    <a:moveTo>
                      <a:pt x="1" y="1"/>
                    </a:moveTo>
                    <a:cubicBezTo>
                      <a:pt x="27" y="0"/>
                      <a:pt x="53" y="0"/>
                      <a:pt x="79" y="1"/>
                    </a:cubicBezTo>
                    <a:cubicBezTo>
                      <a:pt x="79" y="6"/>
                      <a:pt x="79" y="11"/>
                      <a:pt x="80" y="17"/>
                    </a:cubicBezTo>
                    <a:cubicBezTo>
                      <a:pt x="53" y="18"/>
                      <a:pt x="27" y="17"/>
                      <a:pt x="0" y="17"/>
                    </a:cubicBezTo>
                    <a:cubicBezTo>
                      <a:pt x="0" y="12"/>
                      <a:pt x="0" y="6"/>
                      <a:pt x="1" y="1"/>
                    </a:cubicBezTo>
                    <a:close/>
                  </a:path>
                </a:pathLst>
              </a:custGeom>
              <a:solidFill>
                <a:srgbClr val="C0A1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8" name="Freeform 436"/>
              <p:cNvSpPr>
                <a:spLocks/>
              </p:cNvSpPr>
              <p:nvPr/>
            </p:nvSpPr>
            <p:spPr bwMode="auto">
              <a:xfrm>
                <a:off x="2608267" y="5153042"/>
                <a:ext cx="66675" cy="585790"/>
              </a:xfrm>
              <a:custGeom>
                <a:avLst/>
                <a:gdLst>
                  <a:gd name="T0" fmla="*/ 1 w 30"/>
                  <a:gd name="T1" fmla="*/ 2 h 261"/>
                  <a:gd name="T2" fmla="*/ 18 w 30"/>
                  <a:gd name="T3" fmla="*/ 0 h 261"/>
                  <a:gd name="T4" fmla="*/ 20 w 30"/>
                  <a:gd name="T5" fmla="*/ 0 h 261"/>
                  <a:gd name="T6" fmla="*/ 28 w 30"/>
                  <a:gd name="T7" fmla="*/ 158 h 261"/>
                  <a:gd name="T8" fmla="*/ 29 w 30"/>
                  <a:gd name="T9" fmla="*/ 246 h 261"/>
                  <a:gd name="T10" fmla="*/ 0 w 30"/>
                  <a:gd name="T11" fmla="*/ 261 h 261"/>
                  <a:gd name="T12" fmla="*/ 1 w 30"/>
                  <a:gd name="T13" fmla="*/ 2 h 261"/>
                </a:gdLst>
                <a:ahLst/>
                <a:cxnLst>
                  <a:cxn ang="0">
                    <a:pos x="T0" y="T1"/>
                  </a:cxn>
                  <a:cxn ang="0">
                    <a:pos x="T2" y="T3"/>
                  </a:cxn>
                  <a:cxn ang="0">
                    <a:pos x="T4" y="T5"/>
                  </a:cxn>
                  <a:cxn ang="0">
                    <a:pos x="T6" y="T7"/>
                  </a:cxn>
                  <a:cxn ang="0">
                    <a:pos x="T8" y="T9"/>
                  </a:cxn>
                  <a:cxn ang="0">
                    <a:pos x="T10" y="T11"/>
                  </a:cxn>
                  <a:cxn ang="0">
                    <a:pos x="T12" y="T13"/>
                  </a:cxn>
                </a:cxnLst>
                <a:rect l="0" t="0" r="r" b="b"/>
                <a:pathLst>
                  <a:path w="30" h="261">
                    <a:moveTo>
                      <a:pt x="1" y="2"/>
                    </a:moveTo>
                    <a:cubicBezTo>
                      <a:pt x="7" y="2"/>
                      <a:pt x="13" y="1"/>
                      <a:pt x="18" y="0"/>
                    </a:cubicBezTo>
                    <a:cubicBezTo>
                      <a:pt x="20" y="0"/>
                      <a:pt x="20" y="0"/>
                      <a:pt x="20" y="0"/>
                    </a:cubicBezTo>
                    <a:cubicBezTo>
                      <a:pt x="24" y="53"/>
                      <a:pt x="23" y="106"/>
                      <a:pt x="28" y="158"/>
                    </a:cubicBezTo>
                    <a:cubicBezTo>
                      <a:pt x="25" y="187"/>
                      <a:pt x="30" y="217"/>
                      <a:pt x="29" y="246"/>
                    </a:cubicBezTo>
                    <a:cubicBezTo>
                      <a:pt x="19" y="251"/>
                      <a:pt x="10" y="255"/>
                      <a:pt x="0" y="261"/>
                    </a:cubicBezTo>
                    <a:cubicBezTo>
                      <a:pt x="1" y="174"/>
                      <a:pt x="1" y="88"/>
                      <a:pt x="1" y="2"/>
                    </a:cubicBezTo>
                    <a:close/>
                  </a:path>
                </a:pathLst>
              </a:custGeom>
              <a:solidFill>
                <a:srgbClr val="BB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59" name="Freeform 437"/>
              <p:cNvSpPr>
                <a:spLocks/>
              </p:cNvSpPr>
              <p:nvPr/>
            </p:nvSpPr>
            <p:spPr bwMode="auto">
              <a:xfrm>
                <a:off x="3176594" y="5156218"/>
                <a:ext cx="76200" cy="579440"/>
              </a:xfrm>
              <a:custGeom>
                <a:avLst/>
                <a:gdLst>
                  <a:gd name="T0" fmla="*/ 11 w 34"/>
                  <a:gd name="T1" fmla="*/ 1 h 259"/>
                  <a:gd name="T2" fmla="*/ 34 w 34"/>
                  <a:gd name="T3" fmla="*/ 0 h 259"/>
                  <a:gd name="T4" fmla="*/ 34 w 34"/>
                  <a:gd name="T5" fmla="*/ 259 h 259"/>
                  <a:gd name="T6" fmla="*/ 0 w 34"/>
                  <a:gd name="T7" fmla="*/ 246 h 259"/>
                  <a:gd name="T8" fmla="*/ 6 w 34"/>
                  <a:gd name="T9" fmla="*/ 119 h 259"/>
                  <a:gd name="T10" fmla="*/ 11 w 34"/>
                  <a:gd name="T11" fmla="*/ 1 h 259"/>
                </a:gdLst>
                <a:ahLst/>
                <a:cxnLst>
                  <a:cxn ang="0">
                    <a:pos x="T0" y="T1"/>
                  </a:cxn>
                  <a:cxn ang="0">
                    <a:pos x="T2" y="T3"/>
                  </a:cxn>
                  <a:cxn ang="0">
                    <a:pos x="T4" y="T5"/>
                  </a:cxn>
                  <a:cxn ang="0">
                    <a:pos x="T6" y="T7"/>
                  </a:cxn>
                  <a:cxn ang="0">
                    <a:pos x="T8" y="T9"/>
                  </a:cxn>
                  <a:cxn ang="0">
                    <a:pos x="T10" y="T11"/>
                  </a:cxn>
                </a:cxnLst>
                <a:rect l="0" t="0" r="r" b="b"/>
                <a:pathLst>
                  <a:path w="34" h="259">
                    <a:moveTo>
                      <a:pt x="11" y="1"/>
                    </a:moveTo>
                    <a:cubicBezTo>
                      <a:pt x="18" y="1"/>
                      <a:pt x="26" y="1"/>
                      <a:pt x="34" y="0"/>
                    </a:cubicBezTo>
                    <a:cubicBezTo>
                      <a:pt x="34" y="86"/>
                      <a:pt x="33" y="173"/>
                      <a:pt x="34" y="259"/>
                    </a:cubicBezTo>
                    <a:cubicBezTo>
                      <a:pt x="23" y="254"/>
                      <a:pt x="12" y="249"/>
                      <a:pt x="0" y="246"/>
                    </a:cubicBezTo>
                    <a:cubicBezTo>
                      <a:pt x="3" y="204"/>
                      <a:pt x="3" y="161"/>
                      <a:pt x="6" y="119"/>
                    </a:cubicBezTo>
                    <a:cubicBezTo>
                      <a:pt x="7" y="80"/>
                      <a:pt x="10" y="41"/>
                      <a:pt x="11" y="1"/>
                    </a:cubicBezTo>
                    <a:close/>
                  </a:path>
                </a:pathLst>
              </a:custGeom>
              <a:solidFill>
                <a:srgbClr val="BC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1" name="Freeform 439"/>
              <p:cNvSpPr>
                <a:spLocks/>
              </p:cNvSpPr>
              <p:nvPr/>
            </p:nvSpPr>
            <p:spPr bwMode="auto">
              <a:xfrm>
                <a:off x="2565405" y="5507056"/>
                <a:ext cx="269876" cy="320676"/>
              </a:xfrm>
              <a:custGeom>
                <a:avLst/>
                <a:gdLst>
                  <a:gd name="T0" fmla="*/ 47 w 120"/>
                  <a:gd name="T1" fmla="*/ 0 h 143"/>
                  <a:gd name="T2" fmla="*/ 49 w 120"/>
                  <a:gd name="T3" fmla="*/ 88 h 143"/>
                  <a:gd name="T4" fmla="*/ 116 w 120"/>
                  <a:gd name="T5" fmla="*/ 89 h 143"/>
                  <a:gd name="T6" fmla="*/ 118 w 120"/>
                  <a:gd name="T7" fmla="*/ 38 h 143"/>
                  <a:gd name="T8" fmla="*/ 118 w 120"/>
                  <a:gd name="T9" fmla="*/ 83 h 143"/>
                  <a:gd name="T10" fmla="*/ 118 w 120"/>
                  <a:gd name="T11" fmla="*/ 135 h 143"/>
                  <a:gd name="T12" fmla="*/ 114 w 120"/>
                  <a:gd name="T13" fmla="*/ 139 h 143"/>
                  <a:gd name="T14" fmla="*/ 62 w 120"/>
                  <a:gd name="T15" fmla="*/ 140 h 143"/>
                  <a:gd name="T16" fmla="*/ 14 w 120"/>
                  <a:gd name="T17" fmla="*/ 139 h 143"/>
                  <a:gd name="T18" fmla="*/ 1 w 120"/>
                  <a:gd name="T19" fmla="*/ 115 h 143"/>
                  <a:gd name="T20" fmla="*/ 19 w 120"/>
                  <a:gd name="T21" fmla="*/ 103 h 143"/>
                  <a:gd name="T22" fmla="*/ 48 w 120"/>
                  <a:gd name="T23" fmla="*/ 88 h 143"/>
                  <a:gd name="T24" fmla="*/ 47 w 120"/>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43">
                    <a:moveTo>
                      <a:pt x="47" y="0"/>
                    </a:moveTo>
                    <a:cubicBezTo>
                      <a:pt x="52" y="29"/>
                      <a:pt x="47" y="59"/>
                      <a:pt x="49" y="88"/>
                    </a:cubicBezTo>
                    <a:cubicBezTo>
                      <a:pt x="71" y="89"/>
                      <a:pt x="94" y="89"/>
                      <a:pt x="116" y="89"/>
                    </a:cubicBezTo>
                    <a:cubicBezTo>
                      <a:pt x="116" y="72"/>
                      <a:pt x="117" y="55"/>
                      <a:pt x="118" y="38"/>
                    </a:cubicBezTo>
                    <a:cubicBezTo>
                      <a:pt x="118" y="53"/>
                      <a:pt x="118" y="68"/>
                      <a:pt x="118" y="83"/>
                    </a:cubicBezTo>
                    <a:cubicBezTo>
                      <a:pt x="118" y="101"/>
                      <a:pt x="120" y="118"/>
                      <a:pt x="118" y="135"/>
                    </a:cubicBezTo>
                    <a:cubicBezTo>
                      <a:pt x="117" y="136"/>
                      <a:pt x="115" y="138"/>
                      <a:pt x="114" y="139"/>
                    </a:cubicBezTo>
                    <a:cubicBezTo>
                      <a:pt x="97" y="141"/>
                      <a:pt x="79" y="139"/>
                      <a:pt x="62" y="140"/>
                    </a:cubicBezTo>
                    <a:cubicBezTo>
                      <a:pt x="46" y="140"/>
                      <a:pt x="30" y="143"/>
                      <a:pt x="14" y="139"/>
                    </a:cubicBezTo>
                    <a:cubicBezTo>
                      <a:pt x="3" y="137"/>
                      <a:pt x="0" y="125"/>
                      <a:pt x="1" y="115"/>
                    </a:cubicBezTo>
                    <a:cubicBezTo>
                      <a:pt x="7" y="111"/>
                      <a:pt x="13" y="107"/>
                      <a:pt x="19" y="103"/>
                    </a:cubicBezTo>
                    <a:cubicBezTo>
                      <a:pt x="29" y="97"/>
                      <a:pt x="38" y="93"/>
                      <a:pt x="48" y="88"/>
                    </a:cubicBezTo>
                    <a:cubicBezTo>
                      <a:pt x="49" y="59"/>
                      <a:pt x="44" y="29"/>
                      <a:pt x="47" y="0"/>
                    </a:cubicBezTo>
                    <a:close/>
                  </a:path>
                </a:pathLst>
              </a:custGeom>
              <a:solidFill>
                <a:srgbClr val="D6CC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71" name="Freeform 449"/>
              <p:cNvSpPr>
                <a:spLocks/>
              </p:cNvSpPr>
              <p:nvPr/>
            </p:nvSpPr>
            <p:spPr bwMode="auto">
              <a:xfrm>
                <a:off x="3033718" y="5703907"/>
                <a:ext cx="258763" cy="122238"/>
              </a:xfrm>
              <a:custGeom>
                <a:avLst/>
                <a:gdLst>
                  <a:gd name="T0" fmla="*/ 0 w 116"/>
                  <a:gd name="T1" fmla="*/ 1 h 54"/>
                  <a:gd name="T2" fmla="*/ 64 w 116"/>
                  <a:gd name="T3" fmla="*/ 1 h 54"/>
                  <a:gd name="T4" fmla="*/ 98 w 116"/>
                  <a:gd name="T5" fmla="*/ 14 h 54"/>
                  <a:gd name="T6" fmla="*/ 100 w 116"/>
                  <a:gd name="T7" fmla="*/ 15 h 54"/>
                  <a:gd name="T8" fmla="*/ 116 w 116"/>
                  <a:gd name="T9" fmla="*/ 29 h 54"/>
                  <a:gd name="T10" fmla="*/ 111 w 116"/>
                  <a:gd name="T11" fmla="*/ 49 h 54"/>
                  <a:gd name="T12" fmla="*/ 77 w 116"/>
                  <a:gd name="T13" fmla="*/ 53 h 54"/>
                  <a:gd name="T14" fmla="*/ 2 w 116"/>
                  <a:gd name="T15" fmla="*/ 51 h 54"/>
                  <a:gd name="T16" fmla="*/ 0 w 116"/>
                  <a:gd name="T17"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4">
                    <a:moveTo>
                      <a:pt x="0" y="1"/>
                    </a:moveTo>
                    <a:cubicBezTo>
                      <a:pt x="21" y="1"/>
                      <a:pt x="42" y="0"/>
                      <a:pt x="64" y="1"/>
                    </a:cubicBezTo>
                    <a:cubicBezTo>
                      <a:pt x="76" y="4"/>
                      <a:pt x="87" y="9"/>
                      <a:pt x="98" y="14"/>
                    </a:cubicBezTo>
                    <a:cubicBezTo>
                      <a:pt x="100" y="15"/>
                      <a:pt x="100" y="15"/>
                      <a:pt x="100" y="15"/>
                    </a:cubicBezTo>
                    <a:cubicBezTo>
                      <a:pt x="105" y="20"/>
                      <a:pt x="110" y="25"/>
                      <a:pt x="116" y="29"/>
                    </a:cubicBezTo>
                    <a:cubicBezTo>
                      <a:pt x="114" y="36"/>
                      <a:pt x="112" y="42"/>
                      <a:pt x="111" y="49"/>
                    </a:cubicBezTo>
                    <a:cubicBezTo>
                      <a:pt x="100" y="52"/>
                      <a:pt x="88" y="54"/>
                      <a:pt x="77" y="53"/>
                    </a:cubicBezTo>
                    <a:cubicBezTo>
                      <a:pt x="52" y="52"/>
                      <a:pt x="27" y="53"/>
                      <a:pt x="2" y="51"/>
                    </a:cubicBezTo>
                    <a:cubicBezTo>
                      <a:pt x="2" y="34"/>
                      <a:pt x="3" y="17"/>
                      <a:pt x="0" y="1"/>
                    </a:cubicBezTo>
                    <a:close/>
                  </a:path>
                </a:pathLst>
              </a:custGeom>
              <a:solidFill>
                <a:srgbClr val="D6CC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nvGrpSpPr>
            <p:cNvPr id="6574" name="Group 6573"/>
            <p:cNvGrpSpPr/>
            <p:nvPr/>
          </p:nvGrpSpPr>
          <p:grpSpPr>
            <a:xfrm>
              <a:off x="5946787" y="3192473"/>
              <a:ext cx="1385891" cy="2652722"/>
              <a:chOff x="5946787" y="3192473"/>
              <a:chExt cx="1385891" cy="2652722"/>
            </a:xfrm>
          </p:grpSpPr>
          <p:sp>
            <p:nvSpPr>
              <p:cNvPr id="6453" name="Freeform 331"/>
              <p:cNvSpPr>
                <a:spLocks/>
              </p:cNvSpPr>
              <p:nvPr/>
            </p:nvSpPr>
            <p:spPr bwMode="auto">
              <a:xfrm>
                <a:off x="6148400" y="3354399"/>
                <a:ext cx="452439" cy="557214"/>
              </a:xfrm>
              <a:custGeom>
                <a:avLst/>
                <a:gdLst>
                  <a:gd name="T0" fmla="*/ 38 w 202"/>
                  <a:gd name="T1" fmla="*/ 21 h 249"/>
                  <a:gd name="T2" fmla="*/ 109 w 202"/>
                  <a:gd name="T3" fmla="*/ 2 h 249"/>
                  <a:gd name="T4" fmla="*/ 184 w 202"/>
                  <a:gd name="T5" fmla="*/ 29 h 249"/>
                  <a:gd name="T6" fmla="*/ 202 w 202"/>
                  <a:gd name="T7" fmla="*/ 79 h 249"/>
                  <a:gd name="T8" fmla="*/ 111 w 202"/>
                  <a:gd name="T9" fmla="*/ 97 h 249"/>
                  <a:gd name="T10" fmla="*/ 107 w 202"/>
                  <a:gd name="T11" fmla="*/ 106 h 249"/>
                  <a:gd name="T12" fmla="*/ 85 w 202"/>
                  <a:gd name="T13" fmla="*/ 112 h 249"/>
                  <a:gd name="T14" fmla="*/ 94 w 202"/>
                  <a:gd name="T15" fmla="*/ 144 h 249"/>
                  <a:gd name="T16" fmla="*/ 123 w 202"/>
                  <a:gd name="T17" fmla="*/ 155 h 249"/>
                  <a:gd name="T18" fmla="*/ 119 w 202"/>
                  <a:gd name="T19" fmla="*/ 194 h 249"/>
                  <a:gd name="T20" fmla="*/ 98 w 202"/>
                  <a:gd name="T21" fmla="*/ 233 h 249"/>
                  <a:gd name="T22" fmla="*/ 145 w 202"/>
                  <a:gd name="T23" fmla="*/ 233 h 249"/>
                  <a:gd name="T24" fmla="*/ 144 w 202"/>
                  <a:gd name="T25" fmla="*/ 235 h 249"/>
                  <a:gd name="T26" fmla="*/ 96 w 202"/>
                  <a:gd name="T27" fmla="*/ 235 h 249"/>
                  <a:gd name="T28" fmla="*/ 83 w 202"/>
                  <a:gd name="T29" fmla="*/ 237 h 249"/>
                  <a:gd name="T30" fmla="*/ 39 w 202"/>
                  <a:gd name="T31" fmla="*/ 249 h 249"/>
                  <a:gd name="T32" fmla="*/ 0 w 202"/>
                  <a:gd name="T33" fmla="*/ 242 h 249"/>
                  <a:gd name="T34" fmla="*/ 26 w 202"/>
                  <a:gd name="T35" fmla="*/ 229 h 249"/>
                  <a:gd name="T36" fmla="*/ 23 w 202"/>
                  <a:gd name="T37" fmla="*/ 172 h 249"/>
                  <a:gd name="T38" fmla="*/ 11 w 202"/>
                  <a:gd name="T39" fmla="*/ 92 h 249"/>
                  <a:gd name="T40" fmla="*/ 38 w 202"/>
                  <a:gd name="T41" fmla="*/ 2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 h="249">
                    <a:moveTo>
                      <a:pt x="38" y="21"/>
                    </a:moveTo>
                    <a:cubicBezTo>
                      <a:pt x="58" y="5"/>
                      <a:pt x="85" y="4"/>
                      <a:pt x="109" y="2"/>
                    </a:cubicBezTo>
                    <a:cubicBezTo>
                      <a:pt x="136" y="0"/>
                      <a:pt x="165" y="9"/>
                      <a:pt x="184" y="29"/>
                    </a:cubicBezTo>
                    <a:cubicBezTo>
                      <a:pt x="198" y="42"/>
                      <a:pt x="201" y="61"/>
                      <a:pt x="202" y="79"/>
                    </a:cubicBezTo>
                    <a:cubicBezTo>
                      <a:pt x="172" y="85"/>
                      <a:pt x="142" y="95"/>
                      <a:pt x="111" y="97"/>
                    </a:cubicBezTo>
                    <a:cubicBezTo>
                      <a:pt x="110" y="99"/>
                      <a:pt x="108" y="104"/>
                      <a:pt x="107" y="106"/>
                    </a:cubicBezTo>
                    <a:cubicBezTo>
                      <a:pt x="99" y="106"/>
                      <a:pt x="89" y="104"/>
                      <a:pt x="85" y="112"/>
                    </a:cubicBezTo>
                    <a:cubicBezTo>
                      <a:pt x="80" y="123"/>
                      <a:pt x="86" y="135"/>
                      <a:pt x="94" y="144"/>
                    </a:cubicBezTo>
                    <a:cubicBezTo>
                      <a:pt x="101" y="152"/>
                      <a:pt x="113" y="152"/>
                      <a:pt x="123" y="155"/>
                    </a:cubicBezTo>
                    <a:cubicBezTo>
                      <a:pt x="122" y="168"/>
                      <a:pt x="122" y="181"/>
                      <a:pt x="119" y="194"/>
                    </a:cubicBezTo>
                    <a:cubicBezTo>
                      <a:pt x="115" y="208"/>
                      <a:pt x="106" y="220"/>
                      <a:pt x="98" y="233"/>
                    </a:cubicBezTo>
                    <a:cubicBezTo>
                      <a:pt x="114" y="233"/>
                      <a:pt x="129" y="234"/>
                      <a:pt x="145" y="233"/>
                    </a:cubicBezTo>
                    <a:cubicBezTo>
                      <a:pt x="144" y="235"/>
                      <a:pt x="144" y="235"/>
                      <a:pt x="144" y="235"/>
                    </a:cubicBezTo>
                    <a:cubicBezTo>
                      <a:pt x="128" y="235"/>
                      <a:pt x="112" y="233"/>
                      <a:pt x="96" y="235"/>
                    </a:cubicBezTo>
                    <a:cubicBezTo>
                      <a:pt x="91" y="235"/>
                      <a:pt x="87" y="236"/>
                      <a:pt x="83" y="237"/>
                    </a:cubicBezTo>
                    <a:cubicBezTo>
                      <a:pt x="67" y="236"/>
                      <a:pt x="52" y="241"/>
                      <a:pt x="39" y="249"/>
                    </a:cubicBezTo>
                    <a:cubicBezTo>
                      <a:pt x="26" y="247"/>
                      <a:pt x="13" y="245"/>
                      <a:pt x="0" y="242"/>
                    </a:cubicBezTo>
                    <a:cubicBezTo>
                      <a:pt x="9" y="238"/>
                      <a:pt x="19" y="236"/>
                      <a:pt x="26" y="229"/>
                    </a:cubicBezTo>
                    <a:cubicBezTo>
                      <a:pt x="36" y="211"/>
                      <a:pt x="27" y="190"/>
                      <a:pt x="23" y="172"/>
                    </a:cubicBezTo>
                    <a:cubicBezTo>
                      <a:pt x="15" y="146"/>
                      <a:pt x="13" y="119"/>
                      <a:pt x="11" y="92"/>
                    </a:cubicBezTo>
                    <a:cubicBezTo>
                      <a:pt x="7" y="66"/>
                      <a:pt x="17" y="37"/>
                      <a:pt x="38" y="21"/>
                    </a:cubicBezTo>
                    <a:close/>
                  </a:path>
                </a:pathLst>
              </a:custGeom>
              <a:solidFill>
                <a:srgbClr val="AA93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1" name="Freeform 339"/>
              <p:cNvSpPr>
                <a:spLocks/>
              </p:cNvSpPr>
              <p:nvPr/>
            </p:nvSpPr>
            <p:spPr bwMode="auto">
              <a:xfrm>
                <a:off x="7150115" y="3192473"/>
                <a:ext cx="182563" cy="152401"/>
              </a:xfrm>
              <a:custGeom>
                <a:avLst/>
                <a:gdLst>
                  <a:gd name="T0" fmla="*/ 23 w 81"/>
                  <a:gd name="T1" fmla="*/ 0 h 68"/>
                  <a:gd name="T2" fmla="*/ 44 w 81"/>
                  <a:gd name="T3" fmla="*/ 27 h 68"/>
                  <a:gd name="T4" fmla="*/ 81 w 81"/>
                  <a:gd name="T5" fmla="*/ 33 h 68"/>
                  <a:gd name="T6" fmla="*/ 49 w 81"/>
                  <a:gd name="T7" fmla="*/ 61 h 68"/>
                  <a:gd name="T8" fmla="*/ 0 w 81"/>
                  <a:gd name="T9" fmla="*/ 46 h 68"/>
                  <a:gd name="T10" fmla="*/ 20 w 81"/>
                  <a:gd name="T11" fmla="*/ 47 h 68"/>
                  <a:gd name="T12" fmla="*/ 15 w 81"/>
                  <a:gd name="T13" fmla="*/ 39 h 68"/>
                  <a:gd name="T14" fmla="*/ 14 w 81"/>
                  <a:gd name="T15" fmla="*/ 20 h 68"/>
                  <a:gd name="T16" fmla="*/ 23 w 81"/>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68">
                    <a:moveTo>
                      <a:pt x="23" y="0"/>
                    </a:moveTo>
                    <a:cubicBezTo>
                      <a:pt x="29" y="10"/>
                      <a:pt x="35" y="20"/>
                      <a:pt x="44" y="27"/>
                    </a:cubicBezTo>
                    <a:cubicBezTo>
                      <a:pt x="54" y="9"/>
                      <a:pt x="76" y="17"/>
                      <a:pt x="81" y="33"/>
                    </a:cubicBezTo>
                    <a:cubicBezTo>
                      <a:pt x="70" y="42"/>
                      <a:pt x="64" y="57"/>
                      <a:pt x="49" y="61"/>
                    </a:cubicBezTo>
                    <a:cubicBezTo>
                      <a:pt x="32" y="68"/>
                      <a:pt x="12" y="59"/>
                      <a:pt x="0" y="46"/>
                    </a:cubicBezTo>
                    <a:cubicBezTo>
                      <a:pt x="7" y="46"/>
                      <a:pt x="13" y="47"/>
                      <a:pt x="20" y="47"/>
                    </a:cubicBezTo>
                    <a:cubicBezTo>
                      <a:pt x="18" y="45"/>
                      <a:pt x="16" y="41"/>
                      <a:pt x="15" y="39"/>
                    </a:cubicBezTo>
                    <a:cubicBezTo>
                      <a:pt x="15" y="33"/>
                      <a:pt x="15" y="27"/>
                      <a:pt x="14" y="20"/>
                    </a:cubicBezTo>
                    <a:cubicBezTo>
                      <a:pt x="17" y="13"/>
                      <a:pt x="20" y="7"/>
                      <a:pt x="23" y="0"/>
                    </a:cubicBezTo>
                    <a:close/>
                  </a:path>
                </a:pathLst>
              </a:custGeom>
              <a:solidFill>
                <a:srgbClr val="8CB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62" name="Freeform 340"/>
              <p:cNvSpPr>
                <a:spLocks/>
              </p:cNvSpPr>
              <p:nvPr/>
            </p:nvSpPr>
            <p:spPr bwMode="auto">
              <a:xfrm>
                <a:off x="6985015" y="3211523"/>
                <a:ext cx="123825" cy="217488"/>
              </a:xfrm>
              <a:custGeom>
                <a:avLst/>
                <a:gdLst>
                  <a:gd name="T0" fmla="*/ 3 w 55"/>
                  <a:gd name="T1" fmla="*/ 16 h 97"/>
                  <a:gd name="T2" fmla="*/ 23 w 55"/>
                  <a:gd name="T3" fmla="*/ 0 h 97"/>
                  <a:gd name="T4" fmla="*/ 30 w 55"/>
                  <a:gd name="T5" fmla="*/ 12 h 97"/>
                  <a:gd name="T6" fmla="*/ 21 w 55"/>
                  <a:gd name="T7" fmla="*/ 21 h 97"/>
                  <a:gd name="T8" fmla="*/ 24 w 55"/>
                  <a:gd name="T9" fmla="*/ 27 h 97"/>
                  <a:gd name="T10" fmla="*/ 41 w 55"/>
                  <a:gd name="T11" fmla="*/ 35 h 97"/>
                  <a:gd name="T12" fmla="*/ 30 w 55"/>
                  <a:gd name="T13" fmla="*/ 40 h 97"/>
                  <a:gd name="T14" fmla="*/ 55 w 55"/>
                  <a:gd name="T15" fmla="*/ 91 h 97"/>
                  <a:gd name="T16" fmla="*/ 40 w 55"/>
                  <a:gd name="T17" fmla="*/ 97 h 97"/>
                  <a:gd name="T18" fmla="*/ 15 w 55"/>
                  <a:gd name="T19" fmla="*/ 48 h 97"/>
                  <a:gd name="T20" fmla="*/ 5 w 55"/>
                  <a:gd name="T21" fmla="*/ 52 h 97"/>
                  <a:gd name="T22" fmla="*/ 0 w 55"/>
                  <a:gd name="T23" fmla="*/ 41 h 97"/>
                  <a:gd name="T24" fmla="*/ 8 w 55"/>
                  <a:gd name="T25" fmla="*/ 37 h 97"/>
                  <a:gd name="T26" fmla="*/ 3 w 55"/>
                  <a:gd name="T27" fmla="*/ 1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97">
                    <a:moveTo>
                      <a:pt x="3" y="16"/>
                    </a:moveTo>
                    <a:cubicBezTo>
                      <a:pt x="6" y="7"/>
                      <a:pt x="15" y="4"/>
                      <a:pt x="23" y="0"/>
                    </a:cubicBezTo>
                    <a:cubicBezTo>
                      <a:pt x="25" y="4"/>
                      <a:pt x="27" y="8"/>
                      <a:pt x="30" y="12"/>
                    </a:cubicBezTo>
                    <a:cubicBezTo>
                      <a:pt x="27" y="15"/>
                      <a:pt x="24" y="18"/>
                      <a:pt x="21" y="21"/>
                    </a:cubicBezTo>
                    <a:cubicBezTo>
                      <a:pt x="21" y="22"/>
                      <a:pt x="23" y="26"/>
                      <a:pt x="24" y="27"/>
                    </a:cubicBezTo>
                    <a:cubicBezTo>
                      <a:pt x="32" y="24"/>
                      <a:pt x="40" y="24"/>
                      <a:pt x="41" y="35"/>
                    </a:cubicBezTo>
                    <a:cubicBezTo>
                      <a:pt x="38" y="36"/>
                      <a:pt x="33" y="39"/>
                      <a:pt x="30" y="40"/>
                    </a:cubicBezTo>
                    <a:cubicBezTo>
                      <a:pt x="39" y="57"/>
                      <a:pt x="49" y="73"/>
                      <a:pt x="55" y="91"/>
                    </a:cubicBezTo>
                    <a:cubicBezTo>
                      <a:pt x="50" y="93"/>
                      <a:pt x="45" y="95"/>
                      <a:pt x="40" y="97"/>
                    </a:cubicBezTo>
                    <a:cubicBezTo>
                      <a:pt x="31" y="81"/>
                      <a:pt x="23" y="65"/>
                      <a:pt x="15" y="48"/>
                    </a:cubicBezTo>
                    <a:cubicBezTo>
                      <a:pt x="11" y="50"/>
                      <a:pt x="8" y="51"/>
                      <a:pt x="5" y="52"/>
                    </a:cubicBezTo>
                    <a:cubicBezTo>
                      <a:pt x="3" y="48"/>
                      <a:pt x="1" y="45"/>
                      <a:pt x="0" y="41"/>
                    </a:cubicBezTo>
                    <a:cubicBezTo>
                      <a:pt x="2" y="40"/>
                      <a:pt x="6" y="38"/>
                      <a:pt x="8" y="37"/>
                    </a:cubicBezTo>
                    <a:cubicBezTo>
                      <a:pt x="5" y="30"/>
                      <a:pt x="1" y="23"/>
                      <a:pt x="3" y="16"/>
                    </a:cubicBezTo>
                    <a:close/>
                  </a:path>
                </a:pathLst>
              </a:custGeom>
              <a:solidFill>
                <a:srgbClr val="2E4E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1" name="Freeform 349"/>
              <p:cNvSpPr>
                <a:spLocks/>
              </p:cNvSpPr>
              <p:nvPr/>
            </p:nvSpPr>
            <p:spPr bwMode="auto">
              <a:xfrm>
                <a:off x="6808802" y="3381386"/>
                <a:ext cx="236538" cy="266701"/>
              </a:xfrm>
              <a:custGeom>
                <a:avLst/>
                <a:gdLst>
                  <a:gd name="T0" fmla="*/ 39 w 106"/>
                  <a:gd name="T1" fmla="*/ 2 h 119"/>
                  <a:gd name="T2" fmla="*/ 52 w 106"/>
                  <a:gd name="T3" fmla="*/ 6 h 119"/>
                  <a:gd name="T4" fmla="*/ 103 w 106"/>
                  <a:gd name="T5" fmla="*/ 95 h 119"/>
                  <a:gd name="T6" fmla="*/ 106 w 106"/>
                  <a:gd name="T7" fmla="*/ 112 h 119"/>
                  <a:gd name="T8" fmla="*/ 39 w 106"/>
                  <a:gd name="T9" fmla="*/ 119 h 119"/>
                  <a:gd name="T10" fmla="*/ 0 w 106"/>
                  <a:gd name="T11" fmla="*/ 50 h 119"/>
                  <a:gd name="T12" fmla="*/ 39 w 106"/>
                  <a:gd name="T13" fmla="*/ 2 h 119"/>
                </a:gdLst>
                <a:ahLst/>
                <a:cxnLst>
                  <a:cxn ang="0">
                    <a:pos x="T0" y="T1"/>
                  </a:cxn>
                  <a:cxn ang="0">
                    <a:pos x="T2" y="T3"/>
                  </a:cxn>
                  <a:cxn ang="0">
                    <a:pos x="T4" y="T5"/>
                  </a:cxn>
                  <a:cxn ang="0">
                    <a:pos x="T6" y="T7"/>
                  </a:cxn>
                  <a:cxn ang="0">
                    <a:pos x="T8" y="T9"/>
                  </a:cxn>
                  <a:cxn ang="0">
                    <a:pos x="T10" y="T11"/>
                  </a:cxn>
                  <a:cxn ang="0">
                    <a:pos x="T12" y="T13"/>
                  </a:cxn>
                </a:cxnLst>
                <a:rect l="0" t="0" r="r" b="b"/>
                <a:pathLst>
                  <a:path w="106" h="119">
                    <a:moveTo>
                      <a:pt x="39" y="2"/>
                    </a:moveTo>
                    <a:cubicBezTo>
                      <a:pt x="44" y="0"/>
                      <a:pt x="50" y="0"/>
                      <a:pt x="52" y="6"/>
                    </a:cubicBezTo>
                    <a:cubicBezTo>
                      <a:pt x="69" y="36"/>
                      <a:pt x="86" y="65"/>
                      <a:pt x="103" y="95"/>
                    </a:cubicBezTo>
                    <a:cubicBezTo>
                      <a:pt x="106" y="100"/>
                      <a:pt x="105" y="106"/>
                      <a:pt x="106" y="112"/>
                    </a:cubicBezTo>
                    <a:cubicBezTo>
                      <a:pt x="84" y="117"/>
                      <a:pt x="61" y="113"/>
                      <a:pt x="39" y="119"/>
                    </a:cubicBezTo>
                    <a:cubicBezTo>
                      <a:pt x="26" y="96"/>
                      <a:pt x="14" y="72"/>
                      <a:pt x="0" y="50"/>
                    </a:cubicBezTo>
                    <a:cubicBezTo>
                      <a:pt x="16" y="37"/>
                      <a:pt x="25" y="17"/>
                      <a:pt x="39" y="2"/>
                    </a:cubicBezTo>
                    <a:close/>
                  </a:path>
                </a:pathLst>
              </a:custGeom>
              <a:solidFill>
                <a:srgbClr val="E9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2" name="Freeform 350"/>
              <p:cNvSpPr>
                <a:spLocks noEditPoints="1"/>
              </p:cNvSpPr>
              <p:nvPr/>
            </p:nvSpPr>
            <p:spPr bwMode="auto">
              <a:xfrm>
                <a:off x="7104077" y="3448062"/>
                <a:ext cx="219075" cy="161926"/>
              </a:xfrm>
              <a:custGeom>
                <a:avLst/>
                <a:gdLst>
                  <a:gd name="T0" fmla="*/ 5 w 98"/>
                  <a:gd name="T1" fmla="*/ 14 h 72"/>
                  <a:gd name="T2" fmla="*/ 34 w 98"/>
                  <a:gd name="T3" fmla="*/ 1 h 72"/>
                  <a:gd name="T4" fmla="*/ 87 w 98"/>
                  <a:gd name="T5" fmla="*/ 5 h 72"/>
                  <a:gd name="T6" fmla="*/ 95 w 98"/>
                  <a:gd name="T7" fmla="*/ 38 h 72"/>
                  <a:gd name="T8" fmla="*/ 88 w 98"/>
                  <a:gd name="T9" fmla="*/ 67 h 72"/>
                  <a:gd name="T10" fmla="*/ 54 w 98"/>
                  <a:gd name="T11" fmla="*/ 69 h 72"/>
                  <a:gd name="T12" fmla="*/ 9 w 98"/>
                  <a:gd name="T13" fmla="*/ 68 h 72"/>
                  <a:gd name="T14" fmla="*/ 5 w 98"/>
                  <a:gd name="T15" fmla="*/ 14 h 72"/>
                  <a:gd name="T16" fmla="*/ 35 w 98"/>
                  <a:gd name="T17" fmla="*/ 19 h 72"/>
                  <a:gd name="T18" fmla="*/ 35 w 98"/>
                  <a:gd name="T19" fmla="*/ 49 h 72"/>
                  <a:gd name="T20" fmla="*/ 66 w 98"/>
                  <a:gd name="T21" fmla="*/ 36 h 72"/>
                  <a:gd name="T22" fmla="*/ 35 w 98"/>
                  <a:gd name="T23" fmla="*/ 1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72">
                    <a:moveTo>
                      <a:pt x="5" y="14"/>
                    </a:moveTo>
                    <a:cubicBezTo>
                      <a:pt x="6" y="0"/>
                      <a:pt x="23" y="1"/>
                      <a:pt x="34" y="1"/>
                    </a:cubicBezTo>
                    <a:cubicBezTo>
                      <a:pt x="51" y="3"/>
                      <a:pt x="69" y="2"/>
                      <a:pt x="87" y="5"/>
                    </a:cubicBezTo>
                    <a:cubicBezTo>
                      <a:pt x="98" y="12"/>
                      <a:pt x="94" y="27"/>
                      <a:pt x="95" y="38"/>
                    </a:cubicBezTo>
                    <a:cubicBezTo>
                      <a:pt x="94" y="48"/>
                      <a:pt x="96" y="60"/>
                      <a:pt x="88" y="67"/>
                    </a:cubicBezTo>
                    <a:cubicBezTo>
                      <a:pt x="77" y="72"/>
                      <a:pt x="65" y="69"/>
                      <a:pt x="54" y="69"/>
                    </a:cubicBezTo>
                    <a:cubicBezTo>
                      <a:pt x="39" y="69"/>
                      <a:pt x="24" y="69"/>
                      <a:pt x="9" y="68"/>
                    </a:cubicBezTo>
                    <a:cubicBezTo>
                      <a:pt x="0" y="51"/>
                      <a:pt x="4" y="32"/>
                      <a:pt x="5" y="14"/>
                    </a:cubicBezTo>
                    <a:close/>
                    <a:moveTo>
                      <a:pt x="35" y="19"/>
                    </a:moveTo>
                    <a:cubicBezTo>
                      <a:pt x="35" y="29"/>
                      <a:pt x="35" y="39"/>
                      <a:pt x="35" y="49"/>
                    </a:cubicBezTo>
                    <a:cubicBezTo>
                      <a:pt x="46" y="45"/>
                      <a:pt x="56" y="40"/>
                      <a:pt x="66" y="36"/>
                    </a:cubicBezTo>
                    <a:cubicBezTo>
                      <a:pt x="56" y="29"/>
                      <a:pt x="46" y="24"/>
                      <a:pt x="35" y="19"/>
                    </a:cubicBezTo>
                    <a:close/>
                  </a:path>
                </a:pathLst>
              </a:custGeom>
              <a:solidFill>
                <a:srgbClr val="E045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3" name="Freeform 351"/>
              <p:cNvSpPr>
                <a:spLocks/>
              </p:cNvSpPr>
              <p:nvPr/>
            </p:nvSpPr>
            <p:spPr bwMode="auto">
              <a:xfrm>
                <a:off x="7181865" y="3490924"/>
                <a:ext cx="69850" cy="66675"/>
              </a:xfrm>
              <a:custGeom>
                <a:avLst/>
                <a:gdLst>
                  <a:gd name="T0" fmla="*/ 0 w 31"/>
                  <a:gd name="T1" fmla="*/ 0 h 30"/>
                  <a:gd name="T2" fmla="*/ 31 w 31"/>
                  <a:gd name="T3" fmla="*/ 17 h 30"/>
                  <a:gd name="T4" fmla="*/ 0 w 31"/>
                  <a:gd name="T5" fmla="*/ 30 h 30"/>
                  <a:gd name="T6" fmla="*/ 0 w 31"/>
                  <a:gd name="T7" fmla="*/ 0 h 30"/>
                </a:gdLst>
                <a:ahLst/>
                <a:cxnLst>
                  <a:cxn ang="0">
                    <a:pos x="T0" y="T1"/>
                  </a:cxn>
                  <a:cxn ang="0">
                    <a:pos x="T2" y="T3"/>
                  </a:cxn>
                  <a:cxn ang="0">
                    <a:pos x="T4" y="T5"/>
                  </a:cxn>
                  <a:cxn ang="0">
                    <a:pos x="T6" y="T7"/>
                  </a:cxn>
                </a:cxnLst>
                <a:rect l="0" t="0" r="r" b="b"/>
                <a:pathLst>
                  <a:path w="31" h="30">
                    <a:moveTo>
                      <a:pt x="0" y="0"/>
                    </a:moveTo>
                    <a:cubicBezTo>
                      <a:pt x="11" y="5"/>
                      <a:pt x="21" y="10"/>
                      <a:pt x="31" y="17"/>
                    </a:cubicBezTo>
                    <a:cubicBezTo>
                      <a:pt x="21" y="21"/>
                      <a:pt x="11" y="26"/>
                      <a:pt x="0" y="30"/>
                    </a:cubicBezTo>
                    <a:cubicBezTo>
                      <a:pt x="0" y="20"/>
                      <a:pt x="0" y="10"/>
                      <a:pt x="0" y="0"/>
                    </a:cubicBezTo>
                    <a:close/>
                  </a:path>
                </a:pathLst>
              </a:custGeom>
              <a:solidFill>
                <a:srgbClr val="FF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4" name="Freeform 352"/>
              <p:cNvSpPr>
                <a:spLocks/>
              </p:cNvSpPr>
              <p:nvPr/>
            </p:nvSpPr>
            <p:spPr bwMode="auto">
              <a:xfrm>
                <a:off x="6673864" y="3494099"/>
                <a:ext cx="222251" cy="225426"/>
              </a:xfrm>
              <a:custGeom>
                <a:avLst/>
                <a:gdLst>
                  <a:gd name="T0" fmla="*/ 0 w 99"/>
                  <a:gd name="T1" fmla="*/ 37 h 101"/>
                  <a:gd name="T2" fmla="*/ 60 w 99"/>
                  <a:gd name="T3" fmla="*/ 0 h 101"/>
                  <a:gd name="T4" fmla="*/ 99 w 99"/>
                  <a:gd name="T5" fmla="*/ 69 h 101"/>
                  <a:gd name="T6" fmla="*/ 89 w 99"/>
                  <a:gd name="T7" fmla="*/ 76 h 101"/>
                  <a:gd name="T8" fmla="*/ 59 w 99"/>
                  <a:gd name="T9" fmla="*/ 92 h 101"/>
                  <a:gd name="T10" fmla="*/ 39 w 99"/>
                  <a:gd name="T11" fmla="*/ 100 h 101"/>
                  <a:gd name="T12" fmla="*/ 26 w 99"/>
                  <a:gd name="T13" fmla="*/ 86 h 101"/>
                  <a:gd name="T14" fmla="*/ 3 w 99"/>
                  <a:gd name="T15" fmla="*/ 42 h 101"/>
                  <a:gd name="T16" fmla="*/ 0 w 99"/>
                  <a:gd name="T17"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1">
                    <a:moveTo>
                      <a:pt x="0" y="37"/>
                    </a:moveTo>
                    <a:cubicBezTo>
                      <a:pt x="17" y="20"/>
                      <a:pt x="40" y="12"/>
                      <a:pt x="60" y="0"/>
                    </a:cubicBezTo>
                    <a:cubicBezTo>
                      <a:pt x="74" y="22"/>
                      <a:pt x="86" y="46"/>
                      <a:pt x="99" y="69"/>
                    </a:cubicBezTo>
                    <a:cubicBezTo>
                      <a:pt x="96" y="71"/>
                      <a:pt x="92" y="74"/>
                      <a:pt x="89" y="76"/>
                    </a:cubicBezTo>
                    <a:cubicBezTo>
                      <a:pt x="79" y="81"/>
                      <a:pt x="69" y="86"/>
                      <a:pt x="59" y="92"/>
                    </a:cubicBezTo>
                    <a:cubicBezTo>
                      <a:pt x="53" y="95"/>
                      <a:pt x="47" y="101"/>
                      <a:pt x="39" y="100"/>
                    </a:cubicBezTo>
                    <a:cubicBezTo>
                      <a:pt x="33" y="98"/>
                      <a:pt x="30" y="92"/>
                      <a:pt x="26" y="86"/>
                    </a:cubicBezTo>
                    <a:cubicBezTo>
                      <a:pt x="18" y="72"/>
                      <a:pt x="9" y="57"/>
                      <a:pt x="3" y="42"/>
                    </a:cubicBezTo>
                    <a:lnTo>
                      <a:pt x="0" y="37"/>
                    </a:lnTo>
                    <a:close/>
                  </a:path>
                </a:pathLst>
              </a:custGeom>
              <a:solidFill>
                <a:srgbClr val="D1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6" name="Freeform 354"/>
              <p:cNvSpPr>
                <a:spLocks/>
              </p:cNvSpPr>
              <p:nvPr/>
            </p:nvSpPr>
            <p:spPr bwMode="auto">
              <a:xfrm>
                <a:off x="6327788" y="3532199"/>
                <a:ext cx="292101" cy="346076"/>
              </a:xfrm>
              <a:custGeom>
                <a:avLst/>
                <a:gdLst>
                  <a:gd name="T0" fmla="*/ 31 w 131"/>
                  <a:gd name="T1" fmla="*/ 18 h 155"/>
                  <a:gd name="T2" fmla="*/ 122 w 131"/>
                  <a:gd name="T3" fmla="*/ 0 h 155"/>
                  <a:gd name="T4" fmla="*/ 124 w 131"/>
                  <a:gd name="T5" fmla="*/ 37 h 155"/>
                  <a:gd name="T6" fmla="*/ 126 w 131"/>
                  <a:gd name="T7" fmla="*/ 74 h 155"/>
                  <a:gd name="T8" fmla="*/ 91 w 131"/>
                  <a:gd name="T9" fmla="*/ 127 h 155"/>
                  <a:gd name="T10" fmla="*/ 68 w 131"/>
                  <a:gd name="T11" fmla="*/ 148 h 155"/>
                  <a:gd name="T12" fmla="*/ 65 w 131"/>
                  <a:gd name="T13" fmla="*/ 154 h 155"/>
                  <a:gd name="T14" fmla="*/ 18 w 131"/>
                  <a:gd name="T15" fmla="*/ 154 h 155"/>
                  <a:gd name="T16" fmla="*/ 39 w 131"/>
                  <a:gd name="T17" fmla="*/ 115 h 155"/>
                  <a:gd name="T18" fmla="*/ 43 w 131"/>
                  <a:gd name="T19" fmla="*/ 76 h 155"/>
                  <a:gd name="T20" fmla="*/ 14 w 131"/>
                  <a:gd name="T21" fmla="*/ 65 h 155"/>
                  <a:gd name="T22" fmla="*/ 5 w 131"/>
                  <a:gd name="T23" fmla="*/ 33 h 155"/>
                  <a:gd name="T24" fmla="*/ 27 w 131"/>
                  <a:gd name="T25" fmla="*/ 27 h 155"/>
                  <a:gd name="T26" fmla="*/ 31 w 131"/>
                  <a:gd name="T27" fmla="*/ 1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55">
                    <a:moveTo>
                      <a:pt x="31" y="18"/>
                    </a:moveTo>
                    <a:cubicBezTo>
                      <a:pt x="62" y="16"/>
                      <a:pt x="92" y="6"/>
                      <a:pt x="122" y="0"/>
                    </a:cubicBezTo>
                    <a:cubicBezTo>
                      <a:pt x="123" y="12"/>
                      <a:pt x="123" y="25"/>
                      <a:pt x="124" y="37"/>
                    </a:cubicBezTo>
                    <a:cubicBezTo>
                      <a:pt x="126" y="49"/>
                      <a:pt x="131" y="62"/>
                      <a:pt x="126" y="74"/>
                    </a:cubicBezTo>
                    <a:cubicBezTo>
                      <a:pt x="118" y="93"/>
                      <a:pt x="109" y="114"/>
                      <a:pt x="91" y="127"/>
                    </a:cubicBezTo>
                    <a:cubicBezTo>
                      <a:pt x="83" y="133"/>
                      <a:pt x="72" y="137"/>
                      <a:pt x="68" y="148"/>
                    </a:cubicBezTo>
                    <a:cubicBezTo>
                      <a:pt x="67" y="149"/>
                      <a:pt x="66" y="153"/>
                      <a:pt x="65" y="154"/>
                    </a:cubicBezTo>
                    <a:cubicBezTo>
                      <a:pt x="49" y="155"/>
                      <a:pt x="34" y="154"/>
                      <a:pt x="18" y="154"/>
                    </a:cubicBezTo>
                    <a:cubicBezTo>
                      <a:pt x="26" y="141"/>
                      <a:pt x="35" y="129"/>
                      <a:pt x="39" y="115"/>
                    </a:cubicBezTo>
                    <a:cubicBezTo>
                      <a:pt x="42" y="102"/>
                      <a:pt x="42" y="89"/>
                      <a:pt x="43" y="76"/>
                    </a:cubicBezTo>
                    <a:cubicBezTo>
                      <a:pt x="33" y="73"/>
                      <a:pt x="21" y="73"/>
                      <a:pt x="14" y="65"/>
                    </a:cubicBezTo>
                    <a:cubicBezTo>
                      <a:pt x="6" y="56"/>
                      <a:pt x="0" y="44"/>
                      <a:pt x="5" y="33"/>
                    </a:cubicBezTo>
                    <a:cubicBezTo>
                      <a:pt x="9" y="25"/>
                      <a:pt x="19" y="27"/>
                      <a:pt x="27" y="27"/>
                    </a:cubicBezTo>
                    <a:cubicBezTo>
                      <a:pt x="28" y="25"/>
                      <a:pt x="30" y="20"/>
                      <a:pt x="31" y="18"/>
                    </a:cubicBezTo>
                    <a:close/>
                  </a:path>
                </a:pathLst>
              </a:custGeom>
              <a:solidFill>
                <a:srgbClr val="F2C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79" name="Freeform 357"/>
              <p:cNvSpPr>
                <a:spLocks/>
              </p:cNvSpPr>
              <p:nvPr/>
            </p:nvSpPr>
            <p:spPr bwMode="auto">
              <a:xfrm>
                <a:off x="6657989" y="3587762"/>
                <a:ext cx="74613" cy="111125"/>
              </a:xfrm>
              <a:custGeom>
                <a:avLst/>
                <a:gdLst>
                  <a:gd name="T0" fmla="*/ 10 w 33"/>
                  <a:gd name="T1" fmla="*/ 0 h 50"/>
                  <a:gd name="T2" fmla="*/ 33 w 33"/>
                  <a:gd name="T3" fmla="*/ 44 h 50"/>
                  <a:gd name="T4" fmla="*/ 17 w 33"/>
                  <a:gd name="T5" fmla="*/ 50 h 50"/>
                  <a:gd name="T6" fmla="*/ 0 w 33"/>
                  <a:gd name="T7" fmla="*/ 17 h 50"/>
                  <a:gd name="T8" fmla="*/ 10 w 33"/>
                  <a:gd name="T9" fmla="*/ 0 h 50"/>
                </a:gdLst>
                <a:ahLst/>
                <a:cxnLst>
                  <a:cxn ang="0">
                    <a:pos x="T0" y="T1"/>
                  </a:cxn>
                  <a:cxn ang="0">
                    <a:pos x="T2" y="T3"/>
                  </a:cxn>
                  <a:cxn ang="0">
                    <a:pos x="T4" y="T5"/>
                  </a:cxn>
                  <a:cxn ang="0">
                    <a:pos x="T6" y="T7"/>
                  </a:cxn>
                  <a:cxn ang="0">
                    <a:pos x="T8" y="T9"/>
                  </a:cxn>
                </a:cxnLst>
                <a:rect l="0" t="0" r="r" b="b"/>
                <a:pathLst>
                  <a:path w="33" h="50">
                    <a:moveTo>
                      <a:pt x="10" y="0"/>
                    </a:moveTo>
                    <a:cubicBezTo>
                      <a:pt x="16" y="15"/>
                      <a:pt x="25" y="30"/>
                      <a:pt x="33" y="44"/>
                    </a:cubicBezTo>
                    <a:cubicBezTo>
                      <a:pt x="28" y="46"/>
                      <a:pt x="22" y="48"/>
                      <a:pt x="17" y="50"/>
                    </a:cubicBezTo>
                    <a:cubicBezTo>
                      <a:pt x="10" y="40"/>
                      <a:pt x="2" y="30"/>
                      <a:pt x="0" y="17"/>
                    </a:cubicBezTo>
                    <a:cubicBezTo>
                      <a:pt x="5" y="12"/>
                      <a:pt x="11" y="8"/>
                      <a:pt x="10" y="0"/>
                    </a:cubicBezTo>
                    <a:close/>
                  </a:path>
                </a:pathLst>
              </a:custGeom>
              <a:solidFill>
                <a:srgbClr val="E7E1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9" name="Freeform 367"/>
              <p:cNvSpPr>
                <a:spLocks/>
              </p:cNvSpPr>
              <p:nvPr/>
            </p:nvSpPr>
            <p:spPr bwMode="auto">
              <a:xfrm>
                <a:off x="6805627" y="3663962"/>
                <a:ext cx="123825" cy="127000"/>
              </a:xfrm>
              <a:custGeom>
                <a:avLst/>
                <a:gdLst>
                  <a:gd name="T0" fmla="*/ 0 w 55"/>
                  <a:gd name="T1" fmla="*/ 16 h 57"/>
                  <a:gd name="T2" fmla="*/ 30 w 55"/>
                  <a:gd name="T3" fmla="*/ 0 h 57"/>
                  <a:gd name="T4" fmla="*/ 55 w 55"/>
                  <a:gd name="T5" fmla="*/ 45 h 57"/>
                  <a:gd name="T6" fmla="*/ 28 w 55"/>
                  <a:gd name="T7" fmla="*/ 57 h 57"/>
                  <a:gd name="T8" fmla="*/ 0 w 55"/>
                  <a:gd name="T9" fmla="*/ 16 h 57"/>
                </a:gdLst>
                <a:ahLst/>
                <a:cxnLst>
                  <a:cxn ang="0">
                    <a:pos x="T0" y="T1"/>
                  </a:cxn>
                  <a:cxn ang="0">
                    <a:pos x="T2" y="T3"/>
                  </a:cxn>
                  <a:cxn ang="0">
                    <a:pos x="T4" y="T5"/>
                  </a:cxn>
                  <a:cxn ang="0">
                    <a:pos x="T6" y="T7"/>
                  </a:cxn>
                  <a:cxn ang="0">
                    <a:pos x="T8" y="T9"/>
                  </a:cxn>
                </a:cxnLst>
                <a:rect l="0" t="0" r="r" b="b"/>
                <a:pathLst>
                  <a:path w="55" h="57">
                    <a:moveTo>
                      <a:pt x="0" y="16"/>
                    </a:moveTo>
                    <a:cubicBezTo>
                      <a:pt x="10" y="10"/>
                      <a:pt x="20" y="5"/>
                      <a:pt x="30" y="0"/>
                    </a:cubicBezTo>
                    <a:cubicBezTo>
                      <a:pt x="37" y="16"/>
                      <a:pt x="46" y="31"/>
                      <a:pt x="55" y="45"/>
                    </a:cubicBezTo>
                    <a:cubicBezTo>
                      <a:pt x="45" y="46"/>
                      <a:pt x="35" y="49"/>
                      <a:pt x="28" y="57"/>
                    </a:cubicBezTo>
                    <a:cubicBezTo>
                      <a:pt x="19" y="43"/>
                      <a:pt x="16" y="23"/>
                      <a:pt x="0" y="16"/>
                    </a:cubicBezTo>
                    <a:close/>
                  </a:path>
                </a:pathLst>
              </a:custGeom>
              <a:solidFill>
                <a:srgbClr val="E9E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4" name="Freeform 372"/>
              <p:cNvSpPr>
                <a:spLocks/>
              </p:cNvSpPr>
              <p:nvPr/>
            </p:nvSpPr>
            <p:spPr bwMode="auto">
              <a:xfrm>
                <a:off x="6623064" y="3763975"/>
                <a:ext cx="387351" cy="398464"/>
              </a:xfrm>
              <a:custGeom>
                <a:avLst/>
                <a:gdLst>
                  <a:gd name="T0" fmla="*/ 110 w 173"/>
                  <a:gd name="T1" fmla="*/ 12 h 178"/>
                  <a:gd name="T2" fmla="*/ 137 w 173"/>
                  <a:gd name="T3" fmla="*/ 0 h 178"/>
                  <a:gd name="T4" fmla="*/ 162 w 173"/>
                  <a:gd name="T5" fmla="*/ 33 h 178"/>
                  <a:gd name="T6" fmla="*/ 145 w 173"/>
                  <a:gd name="T7" fmla="*/ 124 h 178"/>
                  <a:gd name="T8" fmla="*/ 108 w 173"/>
                  <a:gd name="T9" fmla="*/ 155 h 178"/>
                  <a:gd name="T10" fmla="*/ 0 w 173"/>
                  <a:gd name="T11" fmla="*/ 162 h 178"/>
                  <a:gd name="T12" fmla="*/ 5 w 173"/>
                  <a:gd name="T13" fmla="*/ 105 h 178"/>
                  <a:gd name="T14" fmla="*/ 57 w 173"/>
                  <a:gd name="T15" fmla="*/ 120 h 178"/>
                  <a:gd name="T16" fmla="*/ 112 w 173"/>
                  <a:gd name="T17" fmla="*/ 61 h 178"/>
                  <a:gd name="T18" fmla="*/ 110 w 173"/>
                  <a:gd name="T19" fmla="*/ 1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78">
                    <a:moveTo>
                      <a:pt x="110" y="12"/>
                    </a:moveTo>
                    <a:cubicBezTo>
                      <a:pt x="117" y="4"/>
                      <a:pt x="127" y="1"/>
                      <a:pt x="137" y="0"/>
                    </a:cubicBezTo>
                    <a:cubicBezTo>
                      <a:pt x="154" y="2"/>
                      <a:pt x="158" y="20"/>
                      <a:pt x="162" y="33"/>
                    </a:cubicBezTo>
                    <a:cubicBezTo>
                      <a:pt x="173" y="64"/>
                      <a:pt x="166" y="100"/>
                      <a:pt x="145" y="124"/>
                    </a:cubicBezTo>
                    <a:cubicBezTo>
                      <a:pt x="135" y="137"/>
                      <a:pt x="122" y="147"/>
                      <a:pt x="108" y="155"/>
                    </a:cubicBezTo>
                    <a:cubicBezTo>
                      <a:pt x="77" y="177"/>
                      <a:pt x="33" y="178"/>
                      <a:pt x="0" y="162"/>
                    </a:cubicBezTo>
                    <a:cubicBezTo>
                      <a:pt x="3" y="143"/>
                      <a:pt x="7" y="124"/>
                      <a:pt x="5" y="105"/>
                    </a:cubicBezTo>
                    <a:cubicBezTo>
                      <a:pt x="22" y="113"/>
                      <a:pt x="38" y="123"/>
                      <a:pt x="57" y="120"/>
                    </a:cubicBezTo>
                    <a:cubicBezTo>
                      <a:pt x="85" y="117"/>
                      <a:pt x="115" y="92"/>
                      <a:pt x="112" y="61"/>
                    </a:cubicBezTo>
                    <a:cubicBezTo>
                      <a:pt x="111" y="45"/>
                      <a:pt x="96" y="27"/>
                      <a:pt x="110" y="12"/>
                    </a:cubicBezTo>
                    <a:close/>
                  </a:path>
                </a:pathLst>
              </a:custGeom>
              <a:solidFill>
                <a:srgbClr val="F2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0" name="Freeform 378"/>
              <p:cNvSpPr>
                <a:spLocks/>
              </p:cNvSpPr>
              <p:nvPr/>
            </p:nvSpPr>
            <p:spPr bwMode="auto">
              <a:xfrm>
                <a:off x="6334138" y="3862400"/>
                <a:ext cx="152400" cy="144463"/>
              </a:xfrm>
              <a:custGeom>
                <a:avLst/>
                <a:gdLst>
                  <a:gd name="T0" fmla="*/ 65 w 68"/>
                  <a:gd name="T1" fmla="*/ 0 h 64"/>
                  <a:gd name="T2" fmla="*/ 62 w 68"/>
                  <a:gd name="T3" fmla="*/ 6 h 64"/>
                  <a:gd name="T4" fmla="*/ 61 w 68"/>
                  <a:gd name="T5" fmla="*/ 8 h 64"/>
                  <a:gd name="T6" fmla="*/ 13 w 68"/>
                  <a:gd name="T7" fmla="*/ 8 h 64"/>
                  <a:gd name="T8" fmla="*/ 0 w 68"/>
                  <a:gd name="T9" fmla="*/ 10 h 64"/>
                  <a:gd name="T10" fmla="*/ 11 w 68"/>
                  <a:gd name="T11" fmla="*/ 48 h 64"/>
                  <a:gd name="T12" fmla="*/ 51 w 68"/>
                  <a:gd name="T13" fmla="*/ 54 h 64"/>
                  <a:gd name="T14" fmla="*/ 68 w 68"/>
                  <a:gd name="T15" fmla="*/ 9 h 64"/>
                  <a:gd name="T16" fmla="*/ 65 w 68"/>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4">
                    <a:moveTo>
                      <a:pt x="65" y="0"/>
                    </a:moveTo>
                    <a:cubicBezTo>
                      <a:pt x="64" y="1"/>
                      <a:pt x="63" y="5"/>
                      <a:pt x="62" y="6"/>
                    </a:cubicBezTo>
                    <a:cubicBezTo>
                      <a:pt x="61" y="8"/>
                      <a:pt x="61" y="8"/>
                      <a:pt x="61" y="8"/>
                    </a:cubicBezTo>
                    <a:cubicBezTo>
                      <a:pt x="45" y="8"/>
                      <a:pt x="29" y="6"/>
                      <a:pt x="13" y="8"/>
                    </a:cubicBezTo>
                    <a:cubicBezTo>
                      <a:pt x="8" y="8"/>
                      <a:pt x="4" y="9"/>
                      <a:pt x="0" y="10"/>
                    </a:cubicBezTo>
                    <a:cubicBezTo>
                      <a:pt x="1" y="23"/>
                      <a:pt x="2" y="37"/>
                      <a:pt x="11" y="48"/>
                    </a:cubicBezTo>
                    <a:cubicBezTo>
                      <a:pt x="19" y="61"/>
                      <a:pt x="39" y="64"/>
                      <a:pt x="51" y="54"/>
                    </a:cubicBezTo>
                    <a:cubicBezTo>
                      <a:pt x="64" y="43"/>
                      <a:pt x="67" y="25"/>
                      <a:pt x="68" y="9"/>
                    </a:cubicBezTo>
                    <a:cubicBezTo>
                      <a:pt x="67" y="6"/>
                      <a:pt x="66" y="2"/>
                      <a:pt x="65" y="0"/>
                    </a:cubicBezTo>
                    <a:close/>
                  </a:path>
                </a:pathLst>
              </a:custGeom>
              <a:solidFill>
                <a:srgbClr val="F3C4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1" name="Freeform 379"/>
              <p:cNvSpPr>
                <a:spLocks/>
              </p:cNvSpPr>
              <p:nvPr/>
            </p:nvSpPr>
            <p:spPr bwMode="auto">
              <a:xfrm>
                <a:off x="6038863" y="3883038"/>
                <a:ext cx="728664" cy="1527180"/>
              </a:xfrm>
              <a:custGeom>
                <a:avLst/>
                <a:gdLst>
                  <a:gd name="T0" fmla="*/ 240 w 326"/>
                  <a:gd name="T1" fmla="*/ 200 h 682"/>
                  <a:gd name="T2" fmla="*/ 261 w 326"/>
                  <a:gd name="T3" fmla="*/ 109 h 682"/>
                  <a:gd name="T4" fmla="*/ 266 w 326"/>
                  <a:gd name="T5" fmla="*/ 52 h 682"/>
                  <a:gd name="T6" fmla="*/ 222 w 326"/>
                  <a:gd name="T7" fmla="*/ 5 h 682"/>
                  <a:gd name="T8" fmla="*/ 200 w 326"/>
                  <a:gd name="T9" fmla="*/ 0 h 682"/>
                  <a:gd name="T10" fmla="*/ 183 w 326"/>
                  <a:gd name="T11" fmla="*/ 45 h 682"/>
                  <a:gd name="T12" fmla="*/ 143 w 326"/>
                  <a:gd name="T13" fmla="*/ 39 h 682"/>
                  <a:gd name="T14" fmla="*/ 132 w 326"/>
                  <a:gd name="T15" fmla="*/ 1 h 682"/>
                  <a:gd name="T16" fmla="*/ 88 w 326"/>
                  <a:gd name="T17" fmla="*/ 13 h 682"/>
                  <a:gd name="T18" fmla="*/ 67 w 326"/>
                  <a:gd name="T19" fmla="*/ 36 h 682"/>
                  <a:gd name="T20" fmla="*/ 67 w 326"/>
                  <a:gd name="T21" fmla="*/ 115 h 682"/>
                  <a:gd name="T22" fmla="*/ 76 w 326"/>
                  <a:gd name="T23" fmla="*/ 138 h 682"/>
                  <a:gd name="T24" fmla="*/ 87 w 326"/>
                  <a:gd name="T25" fmla="*/ 184 h 682"/>
                  <a:gd name="T26" fmla="*/ 78 w 326"/>
                  <a:gd name="T27" fmla="*/ 248 h 682"/>
                  <a:gd name="T28" fmla="*/ 0 w 326"/>
                  <a:gd name="T29" fmla="*/ 657 h 682"/>
                  <a:gd name="T30" fmla="*/ 91 w 326"/>
                  <a:gd name="T31" fmla="*/ 676 h 682"/>
                  <a:gd name="T32" fmla="*/ 133 w 326"/>
                  <a:gd name="T33" fmla="*/ 680 h 682"/>
                  <a:gd name="T34" fmla="*/ 199 w 326"/>
                  <a:gd name="T35" fmla="*/ 680 h 682"/>
                  <a:gd name="T36" fmla="*/ 235 w 326"/>
                  <a:gd name="T37" fmla="*/ 676 h 682"/>
                  <a:gd name="T38" fmla="*/ 326 w 326"/>
                  <a:gd name="T39" fmla="*/ 657 h 682"/>
                  <a:gd name="T40" fmla="*/ 240 w 326"/>
                  <a:gd name="T41" fmla="*/ 20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6" h="682">
                    <a:moveTo>
                      <a:pt x="240" y="200"/>
                    </a:moveTo>
                    <a:cubicBezTo>
                      <a:pt x="234" y="167"/>
                      <a:pt x="254" y="139"/>
                      <a:pt x="261" y="109"/>
                    </a:cubicBezTo>
                    <a:cubicBezTo>
                      <a:pt x="264" y="90"/>
                      <a:pt x="268" y="71"/>
                      <a:pt x="266" y="52"/>
                    </a:cubicBezTo>
                    <a:cubicBezTo>
                      <a:pt x="259" y="31"/>
                      <a:pt x="244" y="12"/>
                      <a:pt x="222" y="5"/>
                    </a:cubicBezTo>
                    <a:cubicBezTo>
                      <a:pt x="215" y="3"/>
                      <a:pt x="207" y="1"/>
                      <a:pt x="200" y="0"/>
                    </a:cubicBezTo>
                    <a:cubicBezTo>
                      <a:pt x="199" y="16"/>
                      <a:pt x="196" y="34"/>
                      <a:pt x="183" y="45"/>
                    </a:cubicBezTo>
                    <a:cubicBezTo>
                      <a:pt x="171" y="55"/>
                      <a:pt x="151" y="52"/>
                      <a:pt x="143" y="39"/>
                    </a:cubicBezTo>
                    <a:cubicBezTo>
                      <a:pt x="134" y="28"/>
                      <a:pt x="133" y="14"/>
                      <a:pt x="132" y="1"/>
                    </a:cubicBezTo>
                    <a:cubicBezTo>
                      <a:pt x="116" y="0"/>
                      <a:pt x="101" y="5"/>
                      <a:pt x="88" y="13"/>
                    </a:cubicBezTo>
                    <a:cubicBezTo>
                      <a:pt x="80" y="19"/>
                      <a:pt x="72" y="27"/>
                      <a:pt x="67" y="36"/>
                    </a:cubicBezTo>
                    <a:cubicBezTo>
                      <a:pt x="55" y="61"/>
                      <a:pt x="62" y="89"/>
                      <a:pt x="67" y="115"/>
                    </a:cubicBezTo>
                    <a:cubicBezTo>
                      <a:pt x="69" y="123"/>
                      <a:pt x="72" y="131"/>
                      <a:pt x="76" y="138"/>
                    </a:cubicBezTo>
                    <a:cubicBezTo>
                      <a:pt x="81" y="153"/>
                      <a:pt x="87" y="168"/>
                      <a:pt x="87" y="184"/>
                    </a:cubicBezTo>
                    <a:cubicBezTo>
                      <a:pt x="87" y="206"/>
                      <a:pt x="81" y="227"/>
                      <a:pt x="78" y="248"/>
                    </a:cubicBezTo>
                    <a:cubicBezTo>
                      <a:pt x="52" y="384"/>
                      <a:pt x="25" y="520"/>
                      <a:pt x="0" y="657"/>
                    </a:cubicBezTo>
                    <a:cubicBezTo>
                      <a:pt x="30" y="665"/>
                      <a:pt x="60" y="672"/>
                      <a:pt x="91" y="676"/>
                    </a:cubicBezTo>
                    <a:cubicBezTo>
                      <a:pt x="105" y="678"/>
                      <a:pt x="119" y="679"/>
                      <a:pt x="133" y="680"/>
                    </a:cubicBezTo>
                    <a:cubicBezTo>
                      <a:pt x="155" y="681"/>
                      <a:pt x="177" y="682"/>
                      <a:pt x="199" y="680"/>
                    </a:cubicBezTo>
                    <a:cubicBezTo>
                      <a:pt x="211" y="679"/>
                      <a:pt x="223" y="678"/>
                      <a:pt x="235" y="676"/>
                    </a:cubicBezTo>
                    <a:cubicBezTo>
                      <a:pt x="266" y="672"/>
                      <a:pt x="296" y="665"/>
                      <a:pt x="326" y="657"/>
                    </a:cubicBezTo>
                    <a:cubicBezTo>
                      <a:pt x="299" y="504"/>
                      <a:pt x="268" y="352"/>
                      <a:pt x="240" y="200"/>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5" name="Freeform 383"/>
              <p:cNvSpPr>
                <a:spLocks/>
              </p:cNvSpPr>
              <p:nvPr/>
            </p:nvSpPr>
            <p:spPr bwMode="auto">
              <a:xfrm>
                <a:off x="5946787" y="3964001"/>
                <a:ext cx="241301" cy="841378"/>
              </a:xfrm>
              <a:custGeom>
                <a:avLst/>
                <a:gdLst>
                  <a:gd name="T0" fmla="*/ 71 w 108"/>
                  <a:gd name="T1" fmla="*/ 40 h 376"/>
                  <a:gd name="T2" fmla="*/ 108 w 108"/>
                  <a:gd name="T3" fmla="*/ 0 h 376"/>
                  <a:gd name="T4" fmla="*/ 108 w 108"/>
                  <a:gd name="T5" fmla="*/ 79 h 376"/>
                  <a:gd name="T6" fmla="*/ 87 w 108"/>
                  <a:gd name="T7" fmla="*/ 132 h 376"/>
                  <a:gd name="T8" fmla="*/ 58 w 108"/>
                  <a:gd name="T9" fmla="*/ 296 h 376"/>
                  <a:gd name="T10" fmla="*/ 58 w 108"/>
                  <a:gd name="T11" fmla="*/ 368 h 376"/>
                  <a:gd name="T12" fmla="*/ 36 w 108"/>
                  <a:gd name="T13" fmla="*/ 375 h 376"/>
                  <a:gd name="T14" fmla="*/ 18 w 108"/>
                  <a:gd name="T15" fmla="*/ 358 h 376"/>
                  <a:gd name="T16" fmla="*/ 71 w 108"/>
                  <a:gd name="T17" fmla="*/ 4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76">
                    <a:moveTo>
                      <a:pt x="71" y="40"/>
                    </a:moveTo>
                    <a:cubicBezTo>
                      <a:pt x="82" y="25"/>
                      <a:pt x="90" y="8"/>
                      <a:pt x="108" y="0"/>
                    </a:cubicBezTo>
                    <a:cubicBezTo>
                      <a:pt x="96" y="25"/>
                      <a:pt x="103" y="53"/>
                      <a:pt x="108" y="79"/>
                    </a:cubicBezTo>
                    <a:cubicBezTo>
                      <a:pt x="108" y="99"/>
                      <a:pt x="95" y="115"/>
                      <a:pt x="87" y="132"/>
                    </a:cubicBezTo>
                    <a:cubicBezTo>
                      <a:pt x="62" y="183"/>
                      <a:pt x="60" y="241"/>
                      <a:pt x="58" y="296"/>
                    </a:cubicBezTo>
                    <a:cubicBezTo>
                      <a:pt x="58" y="320"/>
                      <a:pt x="62" y="344"/>
                      <a:pt x="58" y="368"/>
                    </a:cubicBezTo>
                    <a:cubicBezTo>
                      <a:pt x="51" y="372"/>
                      <a:pt x="44" y="376"/>
                      <a:pt x="36" y="375"/>
                    </a:cubicBezTo>
                    <a:cubicBezTo>
                      <a:pt x="26" y="375"/>
                      <a:pt x="21" y="365"/>
                      <a:pt x="18" y="358"/>
                    </a:cubicBezTo>
                    <a:cubicBezTo>
                      <a:pt x="0" y="250"/>
                      <a:pt x="15" y="135"/>
                      <a:pt x="71" y="40"/>
                    </a:cubicBezTo>
                    <a:close/>
                  </a:path>
                </a:pathLst>
              </a:custGeom>
              <a:solidFill>
                <a:srgbClr val="F1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06" name="Freeform 384"/>
              <p:cNvSpPr>
                <a:spLocks/>
              </p:cNvSpPr>
              <p:nvPr/>
            </p:nvSpPr>
            <p:spPr bwMode="auto">
              <a:xfrm>
                <a:off x="6235713" y="5397518"/>
                <a:ext cx="133350" cy="363539"/>
              </a:xfrm>
              <a:custGeom>
                <a:avLst/>
                <a:gdLst>
                  <a:gd name="T0" fmla="*/ 3 w 60"/>
                  <a:gd name="T1" fmla="*/ 0 h 162"/>
                  <a:gd name="T2" fmla="*/ 45 w 60"/>
                  <a:gd name="T3" fmla="*/ 4 h 162"/>
                  <a:gd name="T4" fmla="*/ 58 w 60"/>
                  <a:gd name="T5" fmla="*/ 5 h 162"/>
                  <a:gd name="T6" fmla="*/ 57 w 60"/>
                  <a:gd name="T7" fmla="*/ 110 h 162"/>
                  <a:gd name="T8" fmla="*/ 55 w 60"/>
                  <a:gd name="T9" fmla="*/ 162 h 162"/>
                  <a:gd name="T10" fmla="*/ 11 w 60"/>
                  <a:gd name="T11" fmla="*/ 162 h 162"/>
                  <a:gd name="T12" fmla="*/ 7 w 60"/>
                  <a:gd name="T13" fmla="*/ 125 h 162"/>
                  <a:gd name="T14" fmla="*/ 3 w 60"/>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62">
                    <a:moveTo>
                      <a:pt x="3" y="0"/>
                    </a:moveTo>
                    <a:cubicBezTo>
                      <a:pt x="17" y="2"/>
                      <a:pt x="31" y="3"/>
                      <a:pt x="45" y="4"/>
                    </a:cubicBezTo>
                    <a:cubicBezTo>
                      <a:pt x="49" y="6"/>
                      <a:pt x="54" y="3"/>
                      <a:pt x="58" y="5"/>
                    </a:cubicBezTo>
                    <a:cubicBezTo>
                      <a:pt x="60" y="39"/>
                      <a:pt x="56" y="76"/>
                      <a:pt x="57" y="110"/>
                    </a:cubicBezTo>
                    <a:cubicBezTo>
                      <a:pt x="56" y="127"/>
                      <a:pt x="56" y="144"/>
                      <a:pt x="55" y="162"/>
                    </a:cubicBezTo>
                    <a:cubicBezTo>
                      <a:pt x="40" y="162"/>
                      <a:pt x="26" y="162"/>
                      <a:pt x="11" y="162"/>
                    </a:cubicBezTo>
                    <a:cubicBezTo>
                      <a:pt x="10" y="149"/>
                      <a:pt x="9" y="137"/>
                      <a:pt x="7" y="125"/>
                    </a:cubicBezTo>
                    <a:cubicBezTo>
                      <a:pt x="9" y="84"/>
                      <a:pt x="0" y="42"/>
                      <a:pt x="3" y="0"/>
                    </a:cubicBezTo>
                    <a:close/>
                  </a:path>
                </a:pathLst>
              </a:custGeom>
              <a:solidFill>
                <a:srgbClr val="F1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0" name="Freeform 438"/>
              <p:cNvSpPr>
                <a:spLocks/>
              </p:cNvSpPr>
              <p:nvPr/>
            </p:nvSpPr>
            <p:spPr bwMode="auto">
              <a:xfrm>
                <a:off x="6437326" y="5397518"/>
                <a:ext cx="131763" cy="363539"/>
              </a:xfrm>
              <a:custGeom>
                <a:avLst/>
                <a:gdLst>
                  <a:gd name="T0" fmla="*/ 57 w 59"/>
                  <a:gd name="T1" fmla="*/ 0 h 162"/>
                  <a:gd name="T2" fmla="*/ 21 w 59"/>
                  <a:gd name="T3" fmla="*/ 4 h 162"/>
                  <a:gd name="T4" fmla="*/ 1 w 59"/>
                  <a:gd name="T5" fmla="*/ 5 h 162"/>
                  <a:gd name="T6" fmla="*/ 2 w 59"/>
                  <a:gd name="T7" fmla="*/ 110 h 162"/>
                  <a:gd name="T8" fmla="*/ 4 w 59"/>
                  <a:gd name="T9" fmla="*/ 162 h 162"/>
                  <a:gd name="T10" fmla="*/ 48 w 59"/>
                  <a:gd name="T11" fmla="*/ 162 h 162"/>
                  <a:gd name="T12" fmla="*/ 52 w 59"/>
                  <a:gd name="T13" fmla="*/ 126 h 162"/>
                  <a:gd name="T14" fmla="*/ 55 w 59"/>
                  <a:gd name="T15" fmla="*/ 60 h 162"/>
                  <a:gd name="T16" fmla="*/ 57 w 59"/>
                  <a:gd name="T1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62">
                    <a:moveTo>
                      <a:pt x="57" y="0"/>
                    </a:moveTo>
                    <a:cubicBezTo>
                      <a:pt x="45" y="2"/>
                      <a:pt x="33" y="3"/>
                      <a:pt x="21" y="4"/>
                    </a:cubicBezTo>
                    <a:cubicBezTo>
                      <a:pt x="14" y="5"/>
                      <a:pt x="7" y="4"/>
                      <a:pt x="1" y="5"/>
                    </a:cubicBezTo>
                    <a:cubicBezTo>
                      <a:pt x="0" y="39"/>
                      <a:pt x="3" y="76"/>
                      <a:pt x="2" y="110"/>
                    </a:cubicBezTo>
                    <a:cubicBezTo>
                      <a:pt x="3" y="127"/>
                      <a:pt x="4" y="145"/>
                      <a:pt x="4" y="162"/>
                    </a:cubicBezTo>
                    <a:cubicBezTo>
                      <a:pt x="19" y="162"/>
                      <a:pt x="34" y="162"/>
                      <a:pt x="48" y="162"/>
                    </a:cubicBezTo>
                    <a:cubicBezTo>
                      <a:pt x="49" y="150"/>
                      <a:pt x="50" y="138"/>
                      <a:pt x="52" y="126"/>
                    </a:cubicBezTo>
                    <a:cubicBezTo>
                      <a:pt x="54" y="104"/>
                      <a:pt x="53" y="82"/>
                      <a:pt x="55" y="60"/>
                    </a:cubicBezTo>
                    <a:cubicBezTo>
                      <a:pt x="56" y="40"/>
                      <a:pt x="59" y="20"/>
                      <a:pt x="57" y="0"/>
                    </a:cubicBezTo>
                    <a:close/>
                  </a:path>
                </a:pathLst>
              </a:custGeom>
              <a:solidFill>
                <a:srgbClr val="F1C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2" name="Freeform 440"/>
              <p:cNvSpPr>
                <a:spLocks/>
              </p:cNvSpPr>
              <p:nvPr/>
            </p:nvSpPr>
            <p:spPr bwMode="auto">
              <a:xfrm>
                <a:off x="6426213" y="5643582"/>
                <a:ext cx="138113" cy="200026"/>
              </a:xfrm>
              <a:custGeom>
                <a:avLst/>
                <a:gdLst>
                  <a:gd name="T0" fmla="*/ 7 w 62"/>
                  <a:gd name="T1" fmla="*/ 0 h 89"/>
                  <a:gd name="T2" fmla="*/ 9 w 62"/>
                  <a:gd name="T3" fmla="*/ 52 h 89"/>
                  <a:gd name="T4" fmla="*/ 53 w 62"/>
                  <a:gd name="T5" fmla="*/ 52 h 89"/>
                  <a:gd name="T6" fmla="*/ 57 w 62"/>
                  <a:gd name="T7" fmla="*/ 16 h 89"/>
                  <a:gd name="T8" fmla="*/ 60 w 62"/>
                  <a:gd name="T9" fmla="*/ 55 h 89"/>
                  <a:gd name="T10" fmla="*/ 60 w 62"/>
                  <a:gd name="T11" fmla="*/ 77 h 89"/>
                  <a:gd name="T12" fmla="*/ 37 w 62"/>
                  <a:gd name="T13" fmla="*/ 89 h 89"/>
                  <a:gd name="T14" fmla="*/ 4 w 62"/>
                  <a:gd name="T15" fmla="*/ 78 h 89"/>
                  <a:gd name="T16" fmla="*/ 4 w 62"/>
                  <a:gd name="T17" fmla="*/ 25 h 89"/>
                  <a:gd name="T18" fmla="*/ 7 w 62"/>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89">
                    <a:moveTo>
                      <a:pt x="7" y="0"/>
                    </a:moveTo>
                    <a:cubicBezTo>
                      <a:pt x="8" y="17"/>
                      <a:pt x="9" y="35"/>
                      <a:pt x="9" y="52"/>
                    </a:cubicBezTo>
                    <a:cubicBezTo>
                      <a:pt x="24" y="52"/>
                      <a:pt x="39" y="52"/>
                      <a:pt x="53" y="52"/>
                    </a:cubicBezTo>
                    <a:cubicBezTo>
                      <a:pt x="54" y="40"/>
                      <a:pt x="55" y="28"/>
                      <a:pt x="57" y="16"/>
                    </a:cubicBezTo>
                    <a:cubicBezTo>
                      <a:pt x="58" y="29"/>
                      <a:pt x="59" y="42"/>
                      <a:pt x="60" y="55"/>
                    </a:cubicBezTo>
                    <a:cubicBezTo>
                      <a:pt x="60" y="62"/>
                      <a:pt x="62" y="70"/>
                      <a:pt x="60" y="77"/>
                    </a:cubicBezTo>
                    <a:cubicBezTo>
                      <a:pt x="56" y="86"/>
                      <a:pt x="46" y="88"/>
                      <a:pt x="37" y="89"/>
                    </a:cubicBezTo>
                    <a:cubicBezTo>
                      <a:pt x="25" y="89"/>
                      <a:pt x="11" y="88"/>
                      <a:pt x="4" y="78"/>
                    </a:cubicBezTo>
                    <a:cubicBezTo>
                      <a:pt x="0" y="60"/>
                      <a:pt x="3" y="42"/>
                      <a:pt x="4" y="25"/>
                    </a:cubicBezTo>
                    <a:cubicBezTo>
                      <a:pt x="5" y="16"/>
                      <a:pt x="6" y="8"/>
                      <a:pt x="7" y="0"/>
                    </a:cubicBezTo>
                    <a:close/>
                  </a:path>
                </a:pathLst>
              </a:custGeom>
              <a:solidFill>
                <a:srgbClr val="2E4E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72" name="Freeform 450"/>
              <p:cNvSpPr>
                <a:spLocks/>
              </p:cNvSpPr>
              <p:nvPr/>
            </p:nvSpPr>
            <p:spPr bwMode="auto">
              <a:xfrm>
                <a:off x="6240476" y="5643582"/>
                <a:ext cx="141288" cy="201613"/>
              </a:xfrm>
              <a:custGeom>
                <a:avLst/>
                <a:gdLst>
                  <a:gd name="T0" fmla="*/ 60 w 63"/>
                  <a:gd name="T1" fmla="*/ 50 h 90"/>
                  <a:gd name="T2" fmla="*/ 55 w 63"/>
                  <a:gd name="T3" fmla="*/ 0 h 90"/>
                  <a:gd name="T4" fmla="*/ 53 w 63"/>
                  <a:gd name="T5" fmla="*/ 52 h 90"/>
                  <a:gd name="T6" fmla="*/ 9 w 63"/>
                  <a:gd name="T7" fmla="*/ 52 h 90"/>
                  <a:gd name="T8" fmla="*/ 5 w 63"/>
                  <a:gd name="T9" fmla="*/ 15 h 90"/>
                  <a:gd name="T10" fmla="*/ 2 w 63"/>
                  <a:gd name="T11" fmla="*/ 58 h 90"/>
                  <a:gd name="T12" fmla="*/ 12 w 63"/>
                  <a:gd name="T13" fmla="*/ 86 h 90"/>
                  <a:gd name="T14" fmla="*/ 50 w 63"/>
                  <a:gd name="T15" fmla="*/ 85 h 90"/>
                  <a:gd name="T16" fmla="*/ 60 w 63"/>
                  <a:gd name="T17"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0">
                    <a:moveTo>
                      <a:pt x="60" y="50"/>
                    </a:moveTo>
                    <a:cubicBezTo>
                      <a:pt x="59" y="33"/>
                      <a:pt x="57" y="17"/>
                      <a:pt x="55" y="0"/>
                    </a:cubicBezTo>
                    <a:cubicBezTo>
                      <a:pt x="54" y="17"/>
                      <a:pt x="54" y="34"/>
                      <a:pt x="53" y="52"/>
                    </a:cubicBezTo>
                    <a:cubicBezTo>
                      <a:pt x="38" y="52"/>
                      <a:pt x="24" y="52"/>
                      <a:pt x="9" y="52"/>
                    </a:cubicBezTo>
                    <a:cubicBezTo>
                      <a:pt x="8" y="39"/>
                      <a:pt x="7" y="27"/>
                      <a:pt x="5" y="15"/>
                    </a:cubicBezTo>
                    <a:cubicBezTo>
                      <a:pt x="4" y="29"/>
                      <a:pt x="3" y="44"/>
                      <a:pt x="2" y="58"/>
                    </a:cubicBezTo>
                    <a:cubicBezTo>
                      <a:pt x="0" y="68"/>
                      <a:pt x="0" y="82"/>
                      <a:pt x="12" y="86"/>
                    </a:cubicBezTo>
                    <a:cubicBezTo>
                      <a:pt x="25" y="90"/>
                      <a:pt x="39" y="90"/>
                      <a:pt x="50" y="85"/>
                    </a:cubicBezTo>
                    <a:cubicBezTo>
                      <a:pt x="63" y="78"/>
                      <a:pt x="60" y="62"/>
                      <a:pt x="60" y="50"/>
                    </a:cubicBezTo>
                    <a:close/>
                  </a:path>
                </a:pathLst>
              </a:custGeom>
              <a:solidFill>
                <a:srgbClr val="2850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nvGrpSpPr>
            <p:cNvPr id="6576" name="Group 6575"/>
            <p:cNvGrpSpPr/>
            <p:nvPr/>
          </p:nvGrpSpPr>
          <p:grpSpPr>
            <a:xfrm>
              <a:off x="5427674" y="3119448"/>
              <a:ext cx="679452" cy="2644784"/>
              <a:chOff x="5427674" y="3119448"/>
              <a:chExt cx="679452" cy="2644784"/>
            </a:xfrm>
          </p:grpSpPr>
          <p:sp>
            <p:nvSpPr>
              <p:cNvPr id="6490" name="Freeform 368"/>
              <p:cNvSpPr>
                <a:spLocks noEditPoints="1"/>
              </p:cNvSpPr>
              <p:nvPr/>
            </p:nvSpPr>
            <p:spPr bwMode="auto">
              <a:xfrm>
                <a:off x="5427674" y="3671900"/>
                <a:ext cx="288926" cy="1208092"/>
              </a:xfrm>
              <a:custGeom>
                <a:avLst/>
                <a:gdLst>
                  <a:gd name="T0" fmla="*/ 85 w 129"/>
                  <a:gd name="T1" fmla="*/ 4 h 539"/>
                  <a:gd name="T2" fmla="*/ 102 w 129"/>
                  <a:gd name="T3" fmla="*/ 2 h 539"/>
                  <a:gd name="T4" fmla="*/ 129 w 129"/>
                  <a:gd name="T5" fmla="*/ 229 h 539"/>
                  <a:gd name="T6" fmla="*/ 124 w 129"/>
                  <a:gd name="T7" fmla="*/ 376 h 539"/>
                  <a:gd name="T8" fmla="*/ 76 w 129"/>
                  <a:gd name="T9" fmla="*/ 532 h 539"/>
                  <a:gd name="T10" fmla="*/ 64 w 129"/>
                  <a:gd name="T11" fmla="*/ 528 h 539"/>
                  <a:gd name="T12" fmla="*/ 60 w 129"/>
                  <a:gd name="T13" fmla="*/ 523 h 539"/>
                  <a:gd name="T14" fmla="*/ 34 w 129"/>
                  <a:gd name="T15" fmla="*/ 526 h 539"/>
                  <a:gd name="T16" fmla="*/ 35 w 129"/>
                  <a:gd name="T17" fmla="*/ 539 h 539"/>
                  <a:gd name="T18" fmla="*/ 26 w 129"/>
                  <a:gd name="T19" fmla="*/ 479 h 539"/>
                  <a:gd name="T20" fmla="*/ 30 w 129"/>
                  <a:gd name="T21" fmla="*/ 497 h 539"/>
                  <a:gd name="T22" fmla="*/ 57 w 129"/>
                  <a:gd name="T23" fmla="*/ 492 h 539"/>
                  <a:gd name="T24" fmla="*/ 54 w 129"/>
                  <a:gd name="T25" fmla="*/ 470 h 539"/>
                  <a:gd name="T26" fmla="*/ 25 w 129"/>
                  <a:gd name="T27" fmla="*/ 476 h 539"/>
                  <a:gd name="T28" fmla="*/ 22 w 129"/>
                  <a:gd name="T29" fmla="*/ 477 h 539"/>
                  <a:gd name="T30" fmla="*/ 13 w 129"/>
                  <a:gd name="T31" fmla="*/ 472 h 539"/>
                  <a:gd name="T32" fmla="*/ 21 w 129"/>
                  <a:gd name="T33" fmla="*/ 464 h 539"/>
                  <a:gd name="T34" fmla="*/ 24 w 129"/>
                  <a:gd name="T35" fmla="*/ 449 h 539"/>
                  <a:gd name="T36" fmla="*/ 30 w 129"/>
                  <a:gd name="T37" fmla="*/ 431 h 539"/>
                  <a:gd name="T38" fmla="*/ 39 w 129"/>
                  <a:gd name="T39" fmla="*/ 427 h 539"/>
                  <a:gd name="T40" fmla="*/ 33 w 129"/>
                  <a:gd name="T41" fmla="*/ 443 h 539"/>
                  <a:gd name="T42" fmla="*/ 48 w 129"/>
                  <a:gd name="T43" fmla="*/ 442 h 539"/>
                  <a:gd name="T44" fmla="*/ 48 w 129"/>
                  <a:gd name="T45" fmla="*/ 421 h 539"/>
                  <a:gd name="T46" fmla="*/ 51 w 129"/>
                  <a:gd name="T47" fmla="*/ 407 h 539"/>
                  <a:gd name="T48" fmla="*/ 0 w 129"/>
                  <a:gd name="T49" fmla="*/ 75 h 539"/>
                  <a:gd name="T50" fmla="*/ 19 w 129"/>
                  <a:gd name="T51" fmla="*/ 54 h 539"/>
                  <a:gd name="T52" fmla="*/ 46 w 129"/>
                  <a:gd name="T53" fmla="*/ 25 h 539"/>
                  <a:gd name="T54" fmla="*/ 85 w 129"/>
                  <a:gd name="T55" fmla="*/ 4 h 539"/>
                  <a:gd name="T56" fmla="*/ 31 w 129"/>
                  <a:gd name="T57" fmla="*/ 449 h 539"/>
                  <a:gd name="T58" fmla="*/ 26 w 129"/>
                  <a:gd name="T59" fmla="*/ 469 h 539"/>
                  <a:gd name="T60" fmla="*/ 53 w 129"/>
                  <a:gd name="T61" fmla="*/ 466 h 539"/>
                  <a:gd name="T62" fmla="*/ 50 w 129"/>
                  <a:gd name="T63" fmla="*/ 446 h 539"/>
                  <a:gd name="T64" fmla="*/ 31 w 129"/>
                  <a:gd name="T65" fmla="*/ 449 h 539"/>
                  <a:gd name="T66" fmla="*/ 30 w 129"/>
                  <a:gd name="T67" fmla="*/ 501 h 539"/>
                  <a:gd name="T68" fmla="*/ 33 w 129"/>
                  <a:gd name="T69" fmla="*/ 521 h 539"/>
                  <a:gd name="T70" fmla="*/ 61 w 129"/>
                  <a:gd name="T71" fmla="*/ 518 h 539"/>
                  <a:gd name="T72" fmla="*/ 59 w 129"/>
                  <a:gd name="T73" fmla="*/ 498 h 539"/>
                  <a:gd name="T74" fmla="*/ 30 w 129"/>
                  <a:gd name="T75" fmla="*/ 50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 h="539">
                    <a:moveTo>
                      <a:pt x="85" y="4"/>
                    </a:moveTo>
                    <a:cubicBezTo>
                      <a:pt x="90" y="0"/>
                      <a:pt x="96" y="2"/>
                      <a:pt x="102" y="2"/>
                    </a:cubicBezTo>
                    <a:cubicBezTo>
                      <a:pt x="111" y="78"/>
                      <a:pt x="120" y="153"/>
                      <a:pt x="129" y="229"/>
                    </a:cubicBezTo>
                    <a:cubicBezTo>
                      <a:pt x="129" y="278"/>
                      <a:pt x="124" y="327"/>
                      <a:pt x="124" y="376"/>
                    </a:cubicBezTo>
                    <a:cubicBezTo>
                      <a:pt x="124" y="431"/>
                      <a:pt x="105" y="486"/>
                      <a:pt x="76" y="532"/>
                    </a:cubicBezTo>
                    <a:cubicBezTo>
                      <a:pt x="73" y="531"/>
                      <a:pt x="67" y="529"/>
                      <a:pt x="64" y="528"/>
                    </a:cubicBezTo>
                    <a:cubicBezTo>
                      <a:pt x="63" y="527"/>
                      <a:pt x="61" y="524"/>
                      <a:pt x="60" y="523"/>
                    </a:cubicBezTo>
                    <a:cubicBezTo>
                      <a:pt x="51" y="523"/>
                      <a:pt x="43" y="525"/>
                      <a:pt x="34" y="526"/>
                    </a:cubicBezTo>
                    <a:cubicBezTo>
                      <a:pt x="34" y="529"/>
                      <a:pt x="35" y="536"/>
                      <a:pt x="35" y="539"/>
                    </a:cubicBezTo>
                    <a:cubicBezTo>
                      <a:pt x="27" y="520"/>
                      <a:pt x="18" y="500"/>
                      <a:pt x="26" y="479"/>
                    </a:cubicBezTo>
                    <a:cubicBezTo>
                      <a:pt x="27" y="485"/>
                      <a:pt x="29" y="491"/>
                      <a:pt x="30" y="497"/>
                    </a:cubicBezTo>
                    <a:cubicBezTo>
                      <a:pt x="39" y="496"/>
                      <a:pt x="48" y="494"/>
                      <a:pt x="57" y="492"/>
                    </a:cubicBezTo>
                    <a:cubicBezTo>
                      <a:pt x="56" y="485"/>
                      <a:pt x="55" y="478"/>
                      <a:pt x="54" y="470"/>
                    </a:cubicBezTo>
                    <a:cubicBezTo>
                      <a:pt x="44" y="472"/>
                      <a:pt x="35" y="473"/>
                      <a:pt x="25" y="476"/>
                    </a:cubicBezTo>
                    <a:cubicBezTo>
                      <a:pt x="24" y="476"/>
                      <a:pt x="23" y="477"/>
                      <a:pt x="22" y="477"/>
                    </a:cubicBezTo>
                    <a:cubicBezTo>
                      <a:pt x="20" y="476"/>
                      <a:pt x="15" y="474"/>
                      <a:pt x="13" y="472"/>
                    </a:cubicBezTo>
                    <a:cubicBezTo>
                      <a:pt x="15" y="470"/>
                      <a:pt x="19" y="466"/>
                      <a:pt x="21" y="464"/>
                    </a:cubicBezTo>
                    <a:cubicBezTo>
                      <a:pt x="22" y="459"/>
                      <a:pt x="23" y="454"/>
                      <a:pt x="24" y="449"/>
                    </a:cubicBezTo>
                    <a:cubicBezTo>
                      <a:pt x="26" y="443"/>
                      <a:pt x="28" y="437"/>
                      <a:pt x="30" y="431"/>
                    </a:cubicBezTo>
                    <a:cubicBezTo>
                      <a:pt x="32" y="430"/>
                      <a:pt x="36" y="428"/>
                      <a:pt x="39" y="427"/>
                    </a:cubicBezTo>
                    <a:cubicBezTo>
                      <a:pt x="37" y="432"/>
                      <a:pt x="35" y="437"/>
                      <a:pt x="33" y="443"/>
                    </a:cubicBezTo>
                    <a:cubicBezTo>
                      <a:pt x="37" y="443"/>
                      <a:pt x="44" y="443"/>
                      <a:pt x="48" y="442"/>
                    </a:cubicBezTo>
                    <a:cubicBezTo>
                      <a:pt x="48" y="435"/>
                      <a:pt x="48" y="428"/>
                      <a:pt x="48" y="421"/>
                    </a:cubicBezTo>
                    <a:cubicBezTo>
                      <a:pt x="49" y="416"/>
                      <a:pt x="50" y="412"/>
                      <a:pt x="51" y="407"/>
                    </a:cubicBezTo>
                    <a:cubicBezTo>
                      <a:pt x="77" y="295"/>
                      <a:pt x="60" y="174"/>
                      <a:pt x="0" y="75"/>
                    </a:cubicBezTo>
                    <a:cubicBezTo>
                      <a:pt x="10" y="72"/>
                      <a:pt x="14" y="62"/>
                      <a:pt x="19" y="54"/>
                    </a:cubicBezTo>
                    <a:cubicBezTo>
                      <a:pt x="30" y="46"/>
                      <a:pt x="37" y="35"/>
                      <a:pt x="46" y="25"/>
                    </a:cubicBezTo>
                    <a:cubicBezTo>
                      <a:pt x="57" y="16"/>
                      <a:pt x="72" y="11"/>
                      <a:pt x="85" y="4"/>
                    </a:cubicBezTo>
                    <a:close/>
                    <a:moveTo>
                      <a:pt x="31" y="449"/>
                    </a:moveTo>
                    <a:cubicBezTo>
                      <a:pt x="29" y="456"/>
                      <a:pt x="28" y="463"/>
                      <a:pt x="26" y="469"/>
                    </a:cubicBezTo>
                    <a:cubicBezTo>
                      <a:pt x="35" y="468"/>
                      <a:pt x="44" y="467"/>
                      <a:pt x="53" y="466"/>
                    </a:cubicBezTo>
                    <a:cubicBezTo>
                      <a:pt x="52" y="460"/>
                      <a:pt x="51" y="453"/>
                      <a:pt x="50" y="446"/>
                    </a:cubicBezTo>
                    <a:cubicBezTo>
                      <a:pt x="44" y="447"/>
                      <a:pt x="37" y="448"/>
                      <a:pt x="31" y="449"/>
                    </a:cubicBezTo>
                    <a:close/>
                    <a:moveTo>
                      <a:pt x="30" y="501"/>
                    </a:moveTo>
                    <a:cubicBezTo>
                      <a:pt x="31" y="508"/>
                      <a:pt x="32" y="515"/>
                      <a:pt x="33" y="521"/>
                    </a:cubicBezTo>
                    <a:cubicBezTo>
                      <a:pt x="42" y="520"/>
                      <a:pt x="52" y="519"/>
                      <a:pt x="61" y="518"/>
                    </a:cubicBezTo>
                    <a:cubicBezTo>
                      <a:pt x="60" y="511"/>
                      <a:pt x="59" y="505"/>
                      <a:pt x="59" y="498"/>
                    </a:cubicBezTo>
                    <a:cubicBezTo>
                      <a:pt x="49" y="499"/>
                      <a:pt x="40" y="500"/>
                      <a:pt x="30" y="50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nvGrpSpPr>
              <p:cNvPr id="6575" name="Group 6574"/>
              <p:cNvGrpSpPr/>
              <p:nvPr/>
            </p:nvGrpSpPr>
            <p:grpSpPr>
              <a:xfrm>
                <a:off x="5494349" y="3119448"/>
                <a:ext cx="612777" cy="2644784"/>
                <a:chOff x="5494349" y="3119448"/>
                <a:chExt cx="612777" cy="2644784"/>
              </a:xfrm>
            </p:grpSpPr>
            <p:sp>
              <p:nvSpPr>
                <p:cNvPr id="6452" name="Freeform 330"/>
                <p:cNvSpPr>
                  <a:spLocks/>
                </p:cNvSpPr>
                <p:nvPr/>
              </p:nvSpPr>
              <p:spPr bwMode="auto">
                <a:xfrm>
                  <a:off x="5543561" y="3119448"/>
                  <a:ext cx="457201" cy="322264"/>
                </a:xfrm>
                <a:custGeom>
                  <a:avLst/>
                  <a:gdLst>
                    <a:gd name="T0" fmla="*/ 71 w 204"/>
                    <a:gd name="T1" fmla="*/ 9 h 144"/>
                    <a:gd name="T2" fmla="*/ 131 w 204"/>
                    <a:gd name="T3" fmla="*/ 13 h 144"/>
                    <a:gd name="T4" fmla="*/ 199 w 204"/>
                    <a:gd name="T5" fmla="*/ 9 h 144"/>
                    <a:gd name="T6" fmla="*/ 189 w 204"/>
                    <a:gd name="T7" fmla="*/ 86 h 144"/>
                    <a:gd name="T8" fmla="*/ 182 w 204"/>
                    <a:gd name="T9" fmla="*/ 144 h 144"/>
                    <a:gd name="T10" fmla="*/ 177 w 204"/>
                    <a:gd name="T11" fmla="*/ 94 h 144"/>
                    <a:gd name="T12" fmla="*/ 98 w 204"/>
                    <a:gd name="T13" fmla="*/ 99 h 144"/>
                    <a:gd name="T14" fmla="*/ 54 w 204"/>
                    <a:gd name="T15" fmla="*/ 70 h 144"/>
                    <a:gd name="T16" fmla="*/ 15 w 204"/>
                    <a:gd name="T17" fmla="*/ 97 h 144"/>
                    <a:gd name="T18" fmla="*/ 9 w 204"/>
                    <a:gd name="T19" fmla="*/ 140 h 144"/>
                    <a:gd name="T20" fmla="*/ 13 w 204"/>
                    <a:gd name="T21" fmla="*/ 59 h 144"/>
                    <a:gd name="T22" fmla="*/ 71 w 204"/>
                    <a:gd name="T23" fmla="*/ 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 h="144">
                      <a:moveTo>
                        <a:pt x="71" y="9"/>
                      </a:moveTo>
                      <a:cubicBezTo>
                        <a:pt x="90" y="0"/>
                        <a:pt x="111" y="9"/>
                        <a:pt x="131" y="13"/>
                      </a:cubicBezTo>
                      <a:cubicBezTo>
                        <a:pt x="154" y="18"/>
                        <a:pt x="178" y="19"/>
                        <a:pt x="199" y="9"/>
                      </a:cubicBezTo>
                      <a:cubicBezTo>
                        <a:pt x="204" y="35"/>
                        <a:pt x="204" y="64"/>
                        <a:pt x="189" y="86"/>
                      </a:cubicBezTo>
                      <a:cubicBezTo>
                        <a:pt x="183" y="105"/>
                        <a:pt x="185" y="125"/>
                        <a:pt x="182" y="144"/>
                      </a:cubicBezTo>
                      <a:cubicBezTo>
                        <a:pt x="178" y="127"/>
                        <a:pt x="177" y="111"/>
                        <a:pt x="177" y="94"/>
                      </a:cubicBezTo>
                      <a:cubicBezTo>
                        <a:pt x="152" y="105"/>
                        <a:pt x="123" y="109"/>
                        <a:pt x="98" y="99"/>
                      </a:cubicBezTo>
                      <a:cubicBezTo>
                        <a:pt x="81" y="93"/>
                        <a:pt x="69" y="79"/>
                        <a:pt x="54" y="70"/>
                      </a:cubicBezTo>
                      <a:cubicBezTo>
                        <a:pt x="38" y="73"/>
                        <a:pt x="24" y="84"/>
                        <a:pt x="15" y="97"/>
                      </a:cubicBezTo>
                      <a:cubicBezTo>
                        <a:pt x="13" y="112"/>
                        <a:pt x="14" y="126"/>
                        <a:pt x="9" y="140"/>
                      </a:cubicBezTo>
                      <a:cubicBezTo>
                        <a:pt x="6" y="113"/>
                        <a:pt x="0" y="84"/>
                        <a:pt x="13" y="59"/>
                      </a:cubicBezTo>
                      <a:cubicBezTo>
                        <a:pt x="24" y="34"/>
                        <a:pt x="46" y="18"/>
                        <a:pt x="71" y="9"/>
                      </a:cubicBezTo>
                      <a:close/>
                    </a:path>
                  </a:pathLst>
                </a:custGeom>
                <a:solidFill>
                  <a:srgbClr val="AA93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58" name="Freeform 336"/>
                <p:cNvSpPr>
                  <a:spLocks/>
                </p:cNvSpPr>
                <p:nvPr/>
              </p:nvSpPr>
              <p:spPr bwMode="auto">
                <a:xfrm>
                  <a:off x="5559436" y="3276611"/>
                  <a:ext cx="392113" cy="508002"/>
                </a:xfrm>
                <a:custGeom>
                  <a:avLst/>
                  <a:gdLst>
                    <a:gd name="T0" fmla="*/ 8 w 175"/>
                    <a:gd name="T1" fmla="*/ 27 h 227"/>
                    <a:gd name="T2" fmla="*/ 47 w 175"/>
                    <a:gd name="T3" fmla="*/ 0 h 227"/>
                    <a:gd name="T4" fmla="*/ 91 w 175"/>
                    <a:gd name="T5" fmla="*/ 29 h 227"/>
                    <a:gd name="T6" fmla="*/ 170 w 175"/>
                    <a:gd name="T7" fmla="*/ 24 h 227"/>
                    <a:gd name="T8" fmla="*/ 175 w 175"/>
                    <a:gd name="T9" fmla="*/ 74 h 227"/>
                    <a:gd name="T10" fmla="*/ 130 w 175"/>
                    <a:gd name="T11" fmla="*/ 152 h 227"/>
                    <a:gd name="T12" fmla="*/ 123 w 175"/>
                    <a:gd name="T13" fmla="*/ 179 h 227"/>
                    <a:gd name="T14" fmla="*/ 91 w 175"/>
                    <a:gd name="T15" fmla="*/ 227 h 227"/>
                    <a:gd name="T16" fmla="*/ 62 w 175"/>
                    <a:gd name="T17" fmla="*/ 189 h 227"/>
                    <a:gd name="T18" fmla="*/ 57 w 175"/>
                    <a:gd name="T19" fmla="*/ 156 h 227"/>
                    <a:gd name="T20" fmla="*/ 5 w 175"/>
                    <a:gd name="T21" fmla="*/ 91 h 227"/>
                    <a:gd name="T22" fmla="*/ 2 w 175"/>
                    <a:gd name="T23" fmla="*/ 70 h 227"/>
                    <a:gd name="T24" fmla="*/ 8 w 175"/>
                    <a:gd name="T25" fmla="*/ 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227">
                      <a:moveTo>
                        <a:pt x="8" y="27"/>
                      </a:moveTo>
                      <a:cubicBezTo>
                        <a:pt x="17" y="14"/>
                        <a:pt x="31" y="3"/>
                        <a:pt x="47" y="0"/>
                      </a:cubicBezTo>
                      <a:cubicBezTo>
                        <a:pt x="62" y="9"/>
                        <a:pt x="74" y="23"/>
                        <a:pt x="91" y="29"/>
                      </a:cubicBezTo>
                      <a:cubicBezTo>
                        <a:pt x="116" y="39"/>
                        <a:pt x="145" y="35"/>
                        <a:pt x="170" y="24"/>
                      </a:cubicBezTo>
                      <a:cubicBezTo>
                        <a:pt x="170" y="41"/>
                        <a:pt x="171" y="57"/>
                        <a:pt x="175" y="74"/>
                      </a:cubicBezTo>
                      <a:cubicBezTo>
                        <a:pt x="174" y="105"/>
                        <a:pt x="155" y="135"/>
                        <a:pt x="130" y="152"/>
                      </a:cubicBezTo>
                      <a:cubicBezTo>
                        <a:pt x="119" y="158"/>
                        <a:pt x="124" y="170"/>
                        <a:pt x="123" y="179"/>
                      </a:cubicBezTo>
                      <a:cubicBezTo>
                        <a:pt x="119" y="199"/>
                        <a:pt x="102" y="212"/>
                        <a:pt x="91" y="227"/>
                      </a:cubicBezTo>
                      <a:cubicBezTo>
                        <a:pt x="79" y="216"/>
                        <a:pt x="70" y="203"/>
                        <a:pt x="62" y="189"/>
                      </a:cubicBezTo>
                      <a:cubicBezTo>
                        <a:pt x="54" y="180"/>
                        <a:pt x="64" y="166"/>
                        <a:pt x="57" y="156"/>
                      </a:cubicBezTo>
                      <a:cubicBezTo>
                        <a:pt x="31" y="144"/>
                        <a:pt x="14" y="118"/>
                        <a:pt x="5" y="91"/>
                      </a:cubicBezTo>
                      <a:cubicBezTo>
                        <a:pt x="3" y="84"/>
                        <a:pt x="0" y="77"/>
                        <a:pt x="2" y="70"/>
                      </a:cubicBezTo>
                      <a:cubicBezTo>
                        <a:pt x="7" y="56"/>
                        <a:pt x="6" y="42"/>
                        <a:pt x="8" y="27"/>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88" name="Freeform 366"/>
                <p:cNvSpPr>
                  <a:spLocks/>
                </p:cNvSpPr>
                <p:nvPr/>
              </p:nvSpPr>
              <p:spPr bwMode="auto">
                <a:xfrm>
                  <a:off x="5656274" y="3676662"/>
                  <a:ext cx="206375" cy="849315"/>
                </a:xfrm>
                <a:custGeom>
                  <a:avLst/>
                  <a:gdLst>
                    <a:gd name="T0" fmla="*/ 14 w 92"/>
                    <a:gd name="T1" fmla="*/ 0 h 402"/>
                    <a:gd name="T2" fmla="*/ 19 w 92"/>
                    <a:gd name="T3" fmla="*/ 33 h 402"/>
                    <a:gd name="T4" fmla="*/ 48 w 92"/>
                    <a:gd name="T5" fmla="*/ 71 h 402"/>
                    <a:gd name="T6" fmla="*/ 80 w 92"/>
                    <a:gd name="T7" fmla="*/ 23 h 402"/>
                    <a:gd name="T8" fmla="*/ 92 w 92"/>
                    <a:gd name="T9" fmla="*/ 25 h 402"/>
                    <a:gd name="T10" fmla="*/ 91 w 92"/>
                    <a:gd name="T11" fmla="*/ 31 h 402"/>
                    <a:gd name="T12" fmla="*/ 73 w 92"/>
                    <a:gd name="T13" fmla="*/ 187 h 402"/>
                    <a:gd name="T14" fmla="*/ 66 w 92"/>
                    <a:gd name="T15" fmla="*/ 267 h 402"/>
                    <a:gd name="T16" fmla="*/ 71 w 92"/>
                    <a:gd name="T17" fmla="*/ 402 h 402"/>
                    <a:gd name="T18" fmla="*/ 67 w 92"/>
                    <a:gd name="T19" fmla="*/ 397 h 402"/>
                    <a:gd name="T20" fmla="*/ 22 w 92"/>
                    <a:gd name="T21" fmla="*/ 397 h 402"/>
                    <a:gd name="T22" fmla="*/ 27 w 92"/>
                    <a:gd name="T23" fmla="*/ 250 h 402"/>
                    <a:gd name="T24" fmla="*/ 0 w 92"/>
                    <a:gd name="T25" fmla="*/ 23 h 402"/>
                    <a:gd name="T26" fmla="*/ 14 w 92"/>
                    <a:gd name="T27" fmla="*/ 23 h 402"/>
                    <a:gd name="T28" fmla="*/ 14 w 92"/>
                    <a:gd name="T29" fmla="*/ 0 h 402"/>
                    <a:gd name="connsiteX0" fmla="*/ 1522 w 10000"/>
                    <a:gd name="connsiteY0" fmla="*/ 0 h 9428"/>
                    <a:gd name="connsiteX1" fmla="*/ 2065 w 10000"/>
                    <a:gd name="connsiteY1" fmla="*/ 249 h 9428"/>
                    <a:gd name="connsiteX2" fmla="*/ 5217 w 10000"/>
                    <a:gd name="connsiteY2" fmla="*/ 1194 h 9428"/>
                    <a:gd name="connsiteX3" fmla="*/ 8696 w 10000"/>
                    <a:gd name="connsiteY3" fmla="*/ 0 h 9428"/>
                    <a:gd name="connsiteX4" fmla="*/ 10000 w 10000"/>
                    <a:gd name="connsiteY4" fmla="*/ 50 h 9428"/>
                    <a:gd name="connsiteX5" fmla="*/ 9891 w 10000"/>
                    <a:gd name="connsiteY5" fmla="*/ 199 h 9428"/>
                    <a:gd name="connsiteX6" fmla="*/ 7935 w 10000"/>
                    <a:gd name="connsiteY6" fmla="*/ 4080 h 9428"/>
                    <a:gd name="connsiteX7" fmla="*/ 7174 w 10000"/>
                    <a:gd name="connsiteY7" fmla="*/ 6070 h 9428"/>
                    <a:gd name="connsiteX8" fmla="*/ 7717 w 10000"/>
                    <a:gd name="connsiteY8" fmla="*/ 9428 h 9428"/>
                    <a:gd name="connsiteX9" fmla="*/ 7283 w 10000"/>
                    <a:gd name="connsiteY9" fmla="*/ 9304 h 9428"/>
                    <a:gd name="connsiteX10" fmla="*/ 2391 w 10000"/>
                    <a:gd name="connsiteY10" fmla="*/ 9304 h 9428"/>
                    <a:gd name="connsiteX11" fmla="*/ 2935 w 10000"/>
                    <a:gd name="connsiteY11" fmla="*/ 5647 h 9428"/>
                    <a:gd name="connsiteX12" fmla="*/ 0 w 10000"/>
                    <a:gd name="connsiteY12" fmla="*/ 0 h 9428"/>
                    <a:gd name="connsiteX13" fmla="*/ 1522 w 10000"/>
                    <a:gd name="connsiteY13" fmla="*/ 0 h 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9428">
                      <a:moveTo>
                        <a:pt x="1522" y="0"/>
                      </a:moveTo>
                      <a:cubicBezTo>
                        <a:pt x="1866" y="41"/>
                        <a:pt x="1449" y="50"/>
                        <a:pt x="2065" y="249"/>
                      </a:cubicBezTo>
                      <a:cubicBezTo>
                        <a:pt x="2935" y="597"/>
                        <a:pt x="3913" y="921"/>
                        <a:pt x="5217" y="1194"/>
                      </a:cubicBezTo>
                      <a:cubicBezTo>
                        <a:pt x="6413" y="821"/>
                        <a:pt x="8261" y="498"/>
                        <a:pt x="8696" y="0"/>
                      </a:cubicBezTo>
                      <a:cubicBezTo>
                        <a:pt x="9022" y="25"/>
                        <a:pt x="9674" y="50"/>
                        <a:pt x="10000" y="50"/>
                      </a:cubicBezTo>
                      <a:cubicBezTo>
                        <a:pt x="9891" y="75"/>
                        <a:pt x="9891" y="174"/>
                        <a:pt x="9891" y="199"/>
                      </a:cubicBezTo>
                      <a:lnTo>
                        <a:pt x="7935" y="4080"/>
                      </a:lnTo>
                      <a:cubicBezTo>
                        <a:pt x="7609" y="4751"/>
                        <a:pt x="6957" y="5398"/>
                        <a:pt x="7174" y="6070"/>
                      </a:cubicBezTo>
                      <a:cubicBezTo>
                        <a:pt x="7391" y="7189"/>
                        <a:pt x="7609" y="8309"/>
                        <a:pt x="7717" y="9428"/>
                      </a:cubicBezTo>
                      <a:cubicBezTo>
                        <a:pt x="7609" y="9403"/>
                        <a:pt x="7391" y="9328"/>
                        <a:pt x="7283" y="9304"/>
                      </a:cubicBezTo>
                      <a:lnTo>
                        <a:pt x="2391" y="9304"/>
                      </a:lnTo>
                      <a:cubicBezTo>
                        <a:pt x="2391" y="8085"/>
                        <a:pt x="2935" y="6866"/>
                        <a:pt x="2935" y="5647"/>
                      </a:cubicBezTo>
                      <a:lnTo>
                        <a:pt x="0" y="0"/>
                      </a:lnTo>
                      <a:lnTo>
                        <a:pt x="1522" y="0"/>
                      </a:lnTo>
                      <a:close/>
                    </a:path>
                  </a:pathLst>
                </a:custGeom>
                <a:solidFill>
                  <a:srgbClr val="CAD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491" name="Freeform 369"/>
                <p:cNvSpPr>
                  <a:spLocks/>
                </p:cNvSpPr>
                <p:nvPr/>
              </p:nvSpPr>
              <p:spPr bwMode="auto">
                <a:xfrm>
                  <a:off x="5802325" y="3694125"/>
                  <a:ext cx="304801" cy="1250954"/>
                </a:xfrm>
                <a:custGeom>
                  <a:avLst/>
                  <a:gdLst>
                    <a:gd name="T0" fmla="*/ 9 w 195"/>
                    <a:gd name="T1" fmla="*/ 159 h 561"/>
                    <a:gd name="T2" fmla="*/ 27 w 195"/>
                    <a:gd name="T3" fmla="*/ 3 h 561"/>
                    <a:gd name="T4" fmla="*/ 75 w 195"/>
                    <a:gd name="T5" fmla="*/ 8 h 561"/>
                    <a:gd name="T6" fmla="*/ 168 w 195"/>
                    <a:gd name="T7" fmla="*/ 38 h 561"/>
                    <a:gd name="T8" fmla="*/ 179 w 195"/>
                    <a:gd name="T9" fmla="*/ 23 h 561"/>
                    <a:gd name="T10" fmla="*/ 182 w 195"/>
                    <a:gd name="T11" fmla="*/ 80 h 561"/>
                    <a:gd name="T12" fmla="*/ 156 w 195"/>
                    <a:gd name="T13" fmla="*/ 93 h 561"/>
                    <a:gd name="T14" fmla="*/ 195 w 195"/>
                    <a:gd name="T15" fmla="*/ 100 h 561"/>
                    <a:gd name="T16" fmla="*/ 174 w 195"/>
                    <a:gd name="T17" fmla="*/ 123 h 561"/>
                    <a:gd name="T18" fmla="*/ 137 w 195"/>
                    <a:gd name="T19" fmla="*/ 163 h 561"/>
                    <a:gd name="T20" fmla="*/ 84 w 195"/>
                    <a:gd name="T21" fmla="*/ 481 h 561"/>
                    <a:gd name="T22" fmla="*/ 102 w 195"/>
                    <a:gd name="T23" fmla="*/ 498 h 561"/>
                    <a:gd name="T24" fmla="*/ 124 w 195"/>
                    <a:gd name="T25" fmla="*/ 491 h 561"/>
                    <a:gd name="T26" fmla="*/ 122 w 195"/>
                    <a:gd name="T27" fmla="*/ 497 h 561"/>
                    <a:gd name="T28" fmla="*/ 105 w 195"/>
                    <a:gd name="T29" fmla="*/ 521 h 561"/>
                    <a:gd name="T30" fmla="*/ 106 w 195"/>
                    <a:gd name="T31" fmla="*/ 561 h 561"/>
                    <a:gd name="T32" fmla="*/ 50 w 195"/>
                    <a:gd name="T33" fmla="*/ 503 h 561"/>
                    <a:gd name="T34" fmla="*/ 44 w 195"/>
                    <a:gd name="T35" fmla="*/ 507 h 561"/>
                    <a:gd name="T36" fmla="*/ 7 w 195"/>
                    <a:gd name="T37" fmla="*/ 374 h 561"/>
                    <a:gd name="T38" fmla="*/ 2 w 195"/>
                    <a:gd name="T39" fmla="*/ 239 h 561"/>
                    <a:gd name="T40" fmla="*/ 9 w 195"/>
                    <a:gd name="T41" fmla="*/ 159 h 561"/>
                    <a:gd name="connsiteX0" fmla="*/ 380 w 9918"/>
                    <a:gd name="connsiteY0" fmla="*/ 2781 h 9947"/>
                    <a:gd name="connsiteX1" fmla="*/ 1303 w 9918"/>
                    <a:gd name="connsiteY1" fmla="*/ 0 h 9947"/>
                    <a:gd name="connsiteX2" fmla="*/ 3764 w 9918"/>
                    <a:gd name="connsiteY2" fmla="*/ 90 h 9947"/>
                    <a:gd name="connsiteX3" fmla="*/ 8533 w 9918"/>
                    <a:gd name="connsiteY3" fmla="*/ 624 h 9947"/>
                    <a:gd name="connsiteX4" fmla="*/ 9251 w 9918"/>
                    <a:gd name="connsiteY4" fmla="*/ 1373 h 9947"/>
                    <a:gd name="connsiteX5" fmla="*/ 7918 w 9918"/>
                    <a:gd name="connsiteY5" fmla="*/ 1605 h 9947"/>
                    <a:gd name="connsiteX6" fmla="*/ 9918 w 9918"/>
                    <a:gd name="connsiteY6" fmla="*/ 1730 h 9947"/>
                    <a:gd name="connsiteX7" fmla="*/ 8841 w 9918"/>
                    <a:gd name="connsiteY7" fmla="*/ 2140 h 9947"/>
                    <a:gd name="connsiteX8" fmla="*/ 6944 w 9918"/>
                    <a:gd name="connsiteY8" fmla="*/ 2853 h 9947"/>
                    <a:gd name="connsiteX9" fmla="*/ 4226 w 9918"/>
                    <a:gd name="connsiteY9" fmla="*/ 8521 h 9947"/>
                    <a:gd name="connsiteX10" fmla="*/ 5149 w 9918"/>
                    <a:gd name="connsiteY10" fmla="*/ 8824 h 9947"/>
                    <a:gd name="connsiteX11" fmla="*/ 6277 w 9918"/>
                    <a:gd name="connsiteY11" fmla="*/ 8699 h 9947"/>
                    <a:gd name="connsiteX12" fmla="*/ 6174 w 9918"/>
                    <a:gd name="connsiteY12" fmla="*/ 8806 h 9947"/>
                    <a:gd name="connsiteX13" fmla="*/ 5303 w 9918"/>
                    <a:gd name="connsiteY13" fmla="*/ 9234 h 9947"/>
                    <a:gd name="connsiteX14" fmla="*/ 5354 w 9918"/>
                    <a:gd name="connsiteY14" fmla="*/ 9947 h 9947"/>
                    <a:gd name="connsiteX15" fmla="*/ 2482 w 9918"/>
                    <a:gd name="connsiteY15" fmla="*/ 8913 h 9947"/>
                    <a:gd name="connsiteX16" fmla="*/ 2174 w 9918"/>
                    <a:gd name="connsiteY16" fmla="*/ 8984 h 9947"/>
                    <a:gd name="connsiteX17" fmla="*/ 277 w 9918"/>
                    <a:gd name="connsiteY17" fmla="*/ 6614 h 9947"/>
                    <a:gd name="connsiteX18" fmla="*/ 21 w 9918"/>
                    <a:gd name="connsiteY18" fmla="*/ 4207 h 9947"/>
                    <a:gd name="connsiteX19" fmla="*/ 380 w 9918"/>
                    <a:gd name="connsiteY19" fmla="*/ 2781 h 9947"/>
                    <a:gd name="connsiteX0" fmla="*/ 383 w 10000"/>
                    <a:gd name="connsiteY0" fmla="*/ 2816 h 10020"/>
                    <a:gd name="connsiteX1" fmla="*/ 1314 w 10000"/>
                    <a:gd name="connsiteY1" fmla="*/ 20 h 10020"/>
                    <a:gd name="connsiteX2" fmla="*/ 3795 w 10000"/>
                    <a:gd name="connsiteY2" fmla="*/ 110 h 10020"/>
                    <a:gd name="connsiteX3" fmla="*/ 9327 w 10000"/>
                    <a:gd name="connsiteY3" fmla="*/ 1400 h 10020"/>
                    <a:gd name="connsiteX4" fmla="*/ 7983 w 10000"/>
                    <a:gd name="connsiteY4" fmla="*/ 1634 h 10020"/>
                    <a:gd name="connsiteX5" fmla="*/ 10000 w 10000"/>
                    <a:gd name="connsiteY5" fmla="*/ 1759 h 10020"/>
                    <a:gd name="connsiteX6" fmla="*/ 8914 w 10000"/>
                    <a:gd name="connsiteY6" fmla="*/ 2171 h 10020"/>
                    <a:gd name="connsiteX7" fmla="*/ 7001 w 10000"/>
                    <a:gd name="connsiteY7" fmla="*/ 2888 h 10020"/>
                    <a:gd name="connsiteX8" fmla="*/ 4261 w 10000"/>
                    <a:gd name="connsiteY8" fmla="*/ 8586 h 10020"/>
                    <a:gd name="connsiteX9" fmla="*/ 5192 w 10000"/>
                    <a:gd name="connsiteY9" fmla="*/ 8891 h 10020"/>
                    <a:gd name="connsiteX10" fmla="*/ 6329 w 10000"/>
                    <a:gd name="connsiteY10" fmla="*/ 8765 h 10020"/>
                    <a:gd name="connsiteX11" fmla="*/ 6225 w 10000"/>
                    <a:gd name="connsiteY11" fmla="*/ 8873 h 10020"/>
                    <a:gd name="connsiteX12" fmla="*/ 5347 w 10000"/>
                    <a:gd name="connsiteY12" fmla="*/ 9303 h 10020"/>
                    <a:gd name="connsiteX13" fmla="*/ 5398 w 10000"/>
                    <a:gd name="connsiteY13" fmla="*/ 10020 h 10020"/>
                    <a:gd name="connsiteX14" fmla="*/ 2503 w 10000"/>
                    <a:gd name="connsiteY14" fmla="*/ 8980 h 10020"/>
                    <a:gd name="connsiteX15" fmla="*/ 2192 w 10000"/>
                    <a:gd name="connsiteY15" fmla="*/ 9052 h 10020"/>
                    <a:gd name="connsiteX16" fmla="*/ 279 w 10000"/>
                    <a:gd name="connsiteY16" fmla="*/ 6669 h 10020"/>
                    <a:gd name="connsiteX17" fmla="*/ 21 w 10000"/>
                    <a:gd name="connsiteY17" fmla="*/ 4249 h 10020"/>
                    <a:gd name="connsiteX18" fmla="*/ 383 w 10000"/>
                    <a:gd name="connsiteY18" fmla="*/ 2816 h 10020"/>
                    <a:gd name="connsiteX0" fmla="*/ 383 w 10000"/>
                    <a:gd name="connsiteY0" fmla="*/ 2833 h 10037"/>
                    <a:gd name="connsiteX1" fmla="*/ 1314 w 10000"/>
                    <a:gd name="connsiteY1" fmla="*/ 37 h 10037"/>
                    <a:gd name="connsiteX2" fmla="*/ 3795 w 10000"/>
                    <a:gd name="connsiteY2" fmla="*/ 127 h 10037"/>
                    <a:gd name="connsiteX3" fmla="*/ 7983 w 10000"/>
                    <a:gd name="connsiteY3" fmla="*/ 1651 h 10037"/>
                    <a:gd name="connsiteX4" fmla="*/ 10000 w 10000"/>
                    <a:gd name="connsiteY4" fmla="*/ 1776 h 10037"/>
                    <a:gd name="connsiteX5" fmla="*/ 8914 w 10000"/>
                    <a:gd name="connsiteY5" fmla="*/ 2188 h 10037"/>
                    <a:gd name="connsiteX6" fmla="*/ 7001 w 10000"/>
                    <a:gd name="connsiteY6" fmla="*/ 2905 h 10037"/>
                    <a:gd name="connsiteX7" fmla="*/ 4261 w 10000"/>
                    <a:gd name="connsiteY7" fmla="*/ 8603 h 10037"/>
                    <a:gd name="connsiteX8" fmla="*/ 5192 w 10000"/>
                    <a:gd name="connsiteY8" fmla="*/ 8908 h 10037"/>
                    <a:gd name="connsiteX9" fmla="*/ 6329 w 10000"/>
                    <a:gd name="connsiteY9" fmla="*/ 8782 h 10037"/>
                    <a:gd name="connsiteX10" fmla="*/ 6225 w 10000"/>
                    <a:gd name="connsiteY10" fmla="*/ 8890 h 10037"/>
                    <a:gd name="connsiteX11" fmla="*/ 5347 w 10000"/>
                    <a:gd name="connsiteY11" fmla="*/ 9320 h 10037"/>
                    <a:gd name="connsiteX12" fmla="*/ 5398 w 10000"/>
                    <a:gd name="connsiteY12" fmla="*/ 10037 h 10037"/>
                    <a:gd name="connsiteX13" fmla="*/ 2503 w 10000"/>
                    <a:gd name="connsiteY13" fmla="*/ 8997 h 10037"/>
                    <a:gd name="connsiteX14" fmla="*/ 2192 w 10000"/>
                    <a:gd name="connsiteY14" fmla="*/ 9069 h 10037"/>
                    <a:gd name="connsiteX15" fmla="*/ 279 w 10000"/>
                    <a:gd name="connsiteY15" fmla="*/ 6686 h 10037"/>
                    <a:gd name="connsiteX16" fmla="*/ 21 w 10000"/>
                    <a:gd name="connsiteY16" fmla="*/ 4266 h 10037"/>
                    <a:gd name="connsiteX17" fmla="*/ 383 w 10000"/>
                    <a:gd name="connsiteY17" fmla="*/ 2833 h 10037"/>
                    <a:gd name="connsiteX0" fmla="*/ 383 w 8962"/>
                    <a:gd name="connsiteY0" fmla="*/ 2833 h 10037"/>
                    <a:gd name="connsiteX1" fmla="*/ 1314 w 8962"/>
                    <a:gd name="connsiteY1" fmla="*/ 37 h 10037"/>
                    <a:gd name="connsiteX2" fmla="*/ 3795 w 8962"/>
                    <a:gd name="connsiteY2" fmla="*/ 127 h 10037"/>
                    <a:gd name="connsiteX3" fmla="*/ 7983 w 8962"/>
                    <a:gd name="connsiteY3" fmla="*/ 1651 h 10037"/>
                    <a:gd name="connsiteX4" fmla="*/ 8914 w 8962"/>
                    <a:gd name="connsiteY4" fmla="*/ 2188 h 10037"/>
                    <a:gd name="connsiteX5" fmla="*/ 7001 w 8962"/>
                    <a:gd name="connsiteY5" fmla="*/ 2905 h 10037"/>
                    <a:gd name="connsiteX6" fmla="*/ 4261 w 8962"/>
                    <a:gd name="connsiteY6" fmla="*/ 8603 h 10037"/>
                    <a:gd name="connsiteX7" fmla="*/ 5192 w 8962"/>
                    <a:gd name="connsiteY7" fmla="*/ 8908 h 10037"/>
                    <a:gd name="connsiteX8" fmla="*/ 6329 w 8962"/>
                    <a:gd name="connsiteY8" fmla="*/ 8782 h 10037"/>
                    <a:gd name="connsiteX9" fmla="*/ 6225 w 8962"/>
                    <a:gd name="connsiteY9" fmla="*/ 8890 h 10037"/>
                    <a:gd name="connsiteX10" fmla="*/ 5347 w 8962"/>
                    <a:gd name="connsiteY10" fmla="*/ 9320 h 10037"/>
                    <a:gd name="connsiteX11" fmla="*/ 5398 w 8962"/>
                    <a:gd name="connsiteY11" fmla="*/ 10037 h 10037"/>
                    <a:gd name="connsiteX12" fmla="*/ 2503 w 8962"/>
                    <a:gd name="connsiteY12" fmla="*/ 8997 h 10037"/>
                    <a:gd name="connsiteX13" fmla="*/ 2192 w 8962"/>
                    <a:gd name="connsiteY13" fmla="*/ 9069 h 10037"/>
                    <a:gd name="connsiteX14" fmla="*/ 279 w 8962"/>
                    <a:gd name="connsiteY14" fmla="*/ 6686 h 10037"/>
                    <a:gd name="connsiteX15" fmla="*/ 21 w 8962"/>
                    <a:gd name="connsiteY15" fmla="*/ 4266 h 10037"/>
                    <a:gd name="connsiteX16" fmla="*/ 383 w 8962"/>
                    <a:gd name="connsiteY16" fmla="*/ 2833 h 10037"/>
                    <a:gd name="connsiteX0" fmla="*/ 427 w 9090"/>
                    <a:gd name="connsiteY0" fmla="*/ 2823 h 10000"/>
                    <a:gd name="connsiteX1" fmla="*/ 1466 w 9090"/>
                    <a:gd name="connsiteY1" fmla="*/ 37 h 10000"/>
                    <a:gd name="connsiteX2" fmla="*/ 4235 w 9090"/>
                    <a:gd name="connsiteY2" fmla="*/ 127 h 10000"/>
                    <a:gd name="connsiteX3" fmla="*/ 8908 w 9090"/>
                    <a:gd name="connsiteY3" fmla="*/ 1645 h 10000"/>
                    <a:gd name="connsiteX4" fmla="*/ 7812 w 9090"/>
                    <a:gd name="connsiteY4" fmla="*/ 2894 h 10000"/>
                    <a:gd name="connsiteX5" fmla="*/ 4755 w 9090"/>
                    <a:gd name="connsiteY5" fmla="*/ 8571 h 10000"/>
                    <a:gd name="connsiteX6" fmla="*/ 5793 w 9090"/>
                    <a:gd name="connsiteY6" fmla="*/ 8875 h 10000"/>
                    <a:gd name="connsiteX7" fmla="*/ 7062 w 9090"/>
                    <a:gd name="connsiteY7" fmla="*/ 8750 h 10000"/>
                    <a:gd name="connsiteX8" fmla="*/ 6946 w 9090"/>
                    <a:gd name="connsiteY8" fmla="*/ 8857 h 10000"/>
                    <a:gd name="connsiteX9" fmla="*/ 5966 w 9090"/>
                    <a:gd name="connsiteY9" fmla="*/ 9286 h 10000"/>
                    <a:gd name="connsiteX10" fmla="*/ 6023 w 9090"/>
                    <a:gd name="connsiteY10" fmla="*/ 10000 h 10000"/>
                    <a:gd name="connsiteX11" fmla="*/ 2793 w 9090"/>
                    <a:gd name="connsiteY11" fmla="*/ 8964 h 10000"/>
                    <a:gd name="connsiteX12" fmla="*/ 2446 w 9090"/>
                    <a:gd name="connsiteY12" fmla="*/ 9036 h 10000"/>
                    <a:gd name="connsiteX13" fmla="*/ 311 w 9090"/>
                    <a:gd name="connsiteY13" fmla="*/ 6661 h 10000"/>
                    <a:gd name="connsiteX14" fmla="*/ 23 w 9090"/>
                    <a:gd name="connsiteY14" fmla="*/ 4250 h 10000"/>
                    <a:gd name="connsiteX15" fmla="*/ 427 w 9090"/>
                    <a:gd name="connsiteY15" fmla="*/ 2823 h 10000"/>
                    <a:gd name="connsiteX0" fmla="*/ 470 w 8594"/>
                    <a:gd name="connsiteY0" fmla="*/ 2915 h 10092"/>
                    <a:gd name="connsiteX1" fmla="*/ 1613 w 8594"/>
                    <a:gd name="connsiteY1" fmla="*/ 129 h 10092"/>
                    <a:gd name="connsiteX2" fmla="*/ 4659 w 8594"/>
                    <a:gd name="connsiteY2" fmla="*/ 219 h 10092"/>
                    <a:gd name="connsiteX3" fmla="*/ 8594 w 8594"/>
                    <a:gd name="connsiteY3" fmla="*/ 2986 h 10092"/>
                    <a:gd name="connsiteX4" fmla="*/ 5231 w 8594"/>
                    <a:gd name="connsiteY4" fmla="*/ 8663 h 10092"/>
                    <a:gd name="connsiteX5" fmla="*/ 6373 w 8594"/>
                    <a:gd name="connsiteY5" fmla="*/ 8967 h 10092"/>
                    <a:gd name="connsiteX6" fmla="*/ 7769 w 8594"/>
                    <a:gd name="connsiteY6" fmla="*/ 8842 h 10092"/>
                    <a:gd name="connsiteX7" fmla="*/ 7641 w 8594"/>
                    <a:gd name="connsiteY7" fmla="*/ 8949 h 10092"/>
                    <a:gd name="connsiteX8" fmla="*/ 6563 w 8594"/>
                    <a:gd name="connsiteY8" fmla="*/ 9378 h 10092"/>
                    <a:gd name="connsiteX9" fmla="*/ 6626 w 8594"/>
                    <a:gd name="connsiteY9" fmla="*/ 10092 h 10092"/>
                    <a:gd name="connsiteX10" fmla="*/ 3073 w 8594"/>
                    <a:gd name="connsiteY10" fmla="*/ 9056 h 10092"/>
                    <a:gd name="connsiteX11" fmla="*/ 2691 w 8594"/>
                    <a:gd name="connsiteY11" fmla="*/ 9128 h 10092"/>
                    <a:gd name="connsiteX12" fmla="*/ 342 w 8594"/>
                    <a:gd name="connsiteY12" fmla="*/ 6753 h 10092"/>
                    <a:gd name="connsiteX13" fmla="*/ 25 w 8594"/>
                    <a:gd name="connsiteY13" fmla="*/ 4342 h 10092"/>
                    <a:gd name="connsiteX14" fmla="*/ 470 w 8594"/>
                    <a:gd name="connsiteY14" fmla="*/ 2915 h 10092"/>
                    <a:gd name="connsiteX0" fmla="*/ 547 w 10000"/>
                    <a:gd name="connsiteY0" fmla="*/ 2760 h 9872"/>
                    <a:gd name="connsiteX1" fmla="*/ 1877 w 10000"/>
                    <a:gd name="connsiteY1" fmla="*/ 0 h 9872"/>
                    <a:gd name="connsiteX2" fmla="*/ 10000 w 10000"/>
                    <a:gd name="connsiteY2" fmla="*/ 2831 h 9872"/>
                    <a:gd name="connsiteX3" fmla="*/ 6087 w 10000"/>
                    <a:gd name="connsiteY3" fmla="*/ 8456 h 9872"/>
                    <a:gd name="connsiteX4" fmla="*/ 7416 w 10000"/>
                    <a:gd name="connsiteY4" fmla="*/ 8757 h 9872"/>
                    <a:gd name="connsiteX5" fmla="*/ 9040 w 10000"/>
                    <a:gd name="connsiteY5" fmla="*/ 8633 h 9872"/>
                    <a:gd name="connsiteX6" fmla="*/ 8891 w 10000"/>
                    <a:gd name="connsiteY6" fmla="*/ 8739 h 9872"/>
                    <a:gd name="connsiteX7" fmla="*/ 7637 w 10000"/>
                    <a:gd name="connsiteY7" fmla="*/ 9165 h 9872"/>
                    <a:gd name="connsiteX8" fmla="*/ 7710 w 10000"/>
                    <a:gd name="connsiteY8" fmla="*/ 9872 h 9872"/>
                    <a:gd name="connsiteX9" fmla="*/ 3576 w 10000"/>
                    <a:gd name="connsiteY9" fmla="*/ 8845 h 9872"/>
                    <a:gd name="connsiteX10" fmla="*/ 3131 w 10000"/>
                    <a:gd name="connsiteY10" fmla="*/ 8917 h 9872"/>
                    <a:gd name="connsiteX11" fmla="*/ 398 w 10000"/>
                    <a:gd name="connsiteY11" fmla="*/ 6563 h 9872"/>
                    <a:gd name="connsiteX12" fmla="*/ 29 w 10000"/>
                    <a:gd name="connsiteY12" fmla="*/ 4174 h 9872"/>
                    <a:gd name="connsiteX13" fmla="*/ 547 w 10000"/>
                    <a:gd name="connsiteY13" fmla="*/ 2760 h 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9872">
                      <a:moveTo>
                        <a:pt x="547" y="2760"/>
                      </a:moveTo>
                      <a:lnTo>
                        <a:pt x="1877" y="0"/>
                      </a:lnTo>
                      <a:cubicBezTo>
                        <a:pt x="3452" y="12"/>
                        <a:pt x="9298" y="1422"/>
                        <a:pt x="10000" y="2831"/>
                      </a:cubicBezTo>
                      <a:cubicBezTo>
                        <a:pt x="5866" y="4511"/>
                        <a:pt x="4757" y="6546"/>
                        <a:pt x="6087" y="8456"/>
                      </a:cubicBezTo>
                      <a:cubicBezTo>
                        <a:pt x="6307" y="8581"/>
                        <a:pt x="6676" y="8757"/>
                        <a:pt x="7416" y="8757"/>
                      </a:cubicBezTo>
                      <a:cubicBezTo>
                        <a:pt x="8006" y="8775"/>
                        <a:pt x="8523" y="8705"/>
                        <a:pt x="9040" y="8633"/>
                      </a:cubicBezTo>
                      <a:cubicBezTo>
                        <a:pt x="9040" y="8669"/>
                        <a:pt x="8966" y="8722"/>
                        <a:pt x="8891" y="8739"/>
                      </a:cubicBezTo>
                      <a:cubicBezTo>
                        <a:pt x="8523" y="8882"/>
                        <a:pt x="7710" y="8987"/>
                        <a:pt x="7637" y="9165"/>
                      </a:cubicBezTo>
                      <a:cubicBezTo>
                        <a:pt x="8006" y="9394"/>
                        <a:pt x="8155" y="9642"/>
                        <a:pt x="7710" y="9872"/>
                      </a:cubicBezTo>
                      <a:cubicBezTo>
                        <a:pt x="5717" y="9696"/>
                        <a:pt x="4682" y="9235"/>
                        <a:pt x="3576" y="8845"/>
                      </a:cubicBezTo>
                      <a:cubicBezTo>
                        <a:pt x="3428" y="8864"/>
                        <a:pt x="3206" y="8900"/>
                        <a:pt x="3131" y="8917"/>
                      </a:cubicBezTo>
                      <a:cubicBezTo>
                        <a:pt x="1580" y="8191"/>
                        <a:pt x="325" y="7395"/>
                        <a:pt x="398" y="6563"/>
                      </a:cubicBezTo>
                      <a:cubicBezTo>
                        <a:pt x="325" y="5768"/>
                        <a:pt x="177" y="4971"/>
                        <a:pt x="29" y="4174"/>
                      </a:cubicBezTo>
                      <a:cubicBezTo>
                        <a:pt x="-119" y="3698"/>
                        <a:pt x="325" y="3238"/>
                        <a:pt x="547" y="276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21" name="Freeform 399"/>
                <p:cNvSpPr>
                  <a:spLocks/>
                </p:cNvSpPr>
                <p:nvPr/>
              </p:nvSpPr>
              <p:spPr bwMode="auto">
                <a:xfrm>
                  <a:off x="5554674" y="4514865"/>
                  <a:ext cx="414338" cy="1247779"/>
                </a:xfrm>
                <a:custGeom>
                  <a:avLst/>
                  <a:gdLst>
                    <a:gd name="T0" fmla="*/ 67 w 185"/>
                    <a:gd name="T1" fmla="*/ 0 h 557"/>
                    <a:gd name="T2" fmla="*/ 112 w 185"/>
                    <a:gd name="T3" fmla="*/ 0 h 557"/>
                    <a:gd name="T4" fmla="*/ 116 w 185"/>
                    <a:gd name="T5" fmla="*/ 5 h 557"/>
                    <a:gd name="T6" fmla="*/ 153 w 185"/>
                    <a:gd name="T7" fmla="*/ 138 h 557"/>
                    <a:gd name="T8" fmla="*/ 182 w 185"/>
                    <a:gd name="T9" fmla="*/ 178 h 557"/>
                    <a:gd name="T10" fmla="*/ 182 w 185"/>
                    <a:gd name="T11" fmla="*/ 230 h 557"/>
                    <a:gd name="T12" fmla="*/ 178 w 185"/>
                    <a:gd name="T13" fmla="*/ 386 h 557"/>
                    <a:gd name="T14" fmla="*/ 174 w 185"/>
                    <a:gd name="T15" fmla="*/ 517 h 557"/>
                    <a:gd name="T16" fmla="*/ 166 w 185"/>
                    <a:gd name="T17" fmla="*/ 518 h 557"/>
                    <a:gd name="T18" fmla="*/ 106 w 185"/>
                    <a:gd name="T19" fmla="*/ 519 h 557"/>
                    <a:gd name="T20" fmla="*/ 106 w 185"/>
                    <a:gd name="T21" fmla="*/ 557 h 557"/>
                    <a:gd name="T22" fmla="*/ 104 w 185"/>
                    <a:gd name="T23" fmla="*/ 557 h 557"/>
                    <a:gd name="T24" fmla="*/ 104 w 185"/>
                    <a:gd name="T25" fmla="*/ 526 h 557"/>
                    <a:gd name="T26" fmla="*/ 100 w 185"/>
                    <a:gd name="T27" fmla="*/ 88 h 557"/>
                    <a:gd name="T28" fmla="*/ 84 w 185"/>
                    <a:gd name="T29" fmla="*/ 87 h 557"/>
                    <a:gd name="T30" fmla="*/ 70 w 185"/>
                    <a:gd name="T31" fmla="*/ 519 h 557"/>
                    <a:gd name="T32" fmla="*/ 4 w 185"/>
                    <a:gd name="T33" fmla="*/ 521 h 557"/>
                    <a:gd name="T34" fmla="*/ 0 w 185"/>
                    <a:gd name="T35" fmla="*/ 178 h 557"/>
                    <a:gd name="T36" fmla="*/ 19 w 185"/>
                    <a:gd name="T37" fmla="*/ 156 h 557"/>
                    <a:gd name="T38" fmla="*/ 67 w 185"/>
                    <a:gd name="T39"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557">
                      <a:moveTo>
                        <a:pt x="67" y="0"/>
                      </a:moveTo>
                      <a:cubicBezTo>
                        <a:pt x="82" y="0"/>
                        <a:pt x="97" y="0"/>
                        <a:pt x="112" y="0"/>
                      </a:cubicBezTo>
                      <a:cubicBezTo>
                        <a:pt x="113" y="1"/>
                        <a:pt x="115" y="4"/>
                        <a:pt x="116" y="5"/>
                      </a:cubicBezTo>
                      <a:cubicBezTo>
                        <a:pt x="115" y="52"/>
                        <a:pt x="132" y="97"/>
                        <a:pt x="153" y="138"/>
                      </a:cubicBezTo>
                      <a:cubicBezTo>
                        <a:pt x="160" y="153"/>
                        <a:pt x="174" y="164"/>
                        <a:pt x="182" y="178"/>
                      </a:cubicBezTo>
                      <a:cubicBezTo>
                        <a:pt x="185" y="195"/>
                        <a:pt x="182" y="213"/>
                        <a:pt x="182" y="230"/>
                      </a:cubicBezTo>
                      <a:cubicBezTo>
                        <a:pt x="180" y="282"/>
                        <a:pt x="180" y="334"/>
                        <a:pt x="178" y="386"/>
                      </a:cubicBezTo>
                      <a:cubicBezTo>
                        <a:pt x="176" y="430"/>
                        <a:pt x="177" y="474"/>
                        <a:pt x="174" y="517"/>
                      </a:cubicBezTo>
                      <a:cubicBezTo>
                        <a:pt x="172" y="518"/>
                        <a:pt x="168" y="518"/>
                        <a:pt x="166" y="518"/>
                      </a:cubicBezTo>
                      <a:cubicBezTo>
                        <a:pt x="146" y="517"/>
                        <a:pt x="126" y="518"/>
                        <a:pt x="106" y="519"/>
                      </a:cubicBezTo>
                      <a:cubicBezTo>
                        <a:pt x="106" y="531"/>
                        <a:pt x="106" y="544"/>
                        <a:pt x="106" y="557"/>
                      </a:cubicBezTo>
                      <a:cubicBezTo>
                        <a:pt x="104" y="557"/>
                        <a:pt x="104" y="557"/>
                        <a:pt x="104" y="557"/>
                      </a:cubicBezTo>
                      <a:cubicBezTo>
                        <a:pt x="104" y="546"/>
                        <a:pt x="104" y="536"/>
                        <a:pt x="104" y="526"/>
                      </a:cubicBezTo>
                      <a:cubicBezTo>
                        <a:pt x="104" y="380"/>
                        <a:pt x="100" y="234"/>
                        <a:pt x="100" y="88"/>
                      </a:cubicBezTo>
                      <a:cubicBezTo>
                        <a:pt x="94" y="88"/>
                        <a:pt x="89" y="87"/>
                        <a:pt x="84" y="87"/>
                      </a:cubicBezTo>
                      <a:cubicBezTo>
                        <a:pt x="81" y="231"/>
                        <a:pt x="73" y="375"/>
                        <a:pt x="70" y="519"/>
                      </a:cubicBezTo>
                      <a:cubicBezTo>
                        <a:pt x="48" y="520"/>
                        <a:pt x="25" y="515"/>
                        <a:pt x="4" y="521"/>
                      </a:cubicBezTo>
                      <a:cubicBezTo>
                        <a:pt x="2" y="407"/>
                        <a:pt x="0" y="293"/>
                        <a:pt x="0" y="178"/>
                      </a:cubicBezTo>
                      <a:cubicBezTo>
                        <a:pt x="7" y="172"/>
                        <a:pt x="14" y="164"/>
                        <a:pt x="19" y="156"/>
                      </a:cubicBezTo>
                      <a:cubicBezTo>
                        <a:pt x="48" y="110"/>
                        <a:pt x="67" y="55"/>
                        <a:pt x="67" y="0"/>
                      </a:cubicBezTo>
                      <a:close/>
                    </a:path>
                  </a:pathLst>
                </a:custGeom>
                <a:solidFill>
                  <a:srgbClr val="D6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69" name="Freeform 447"/>
                <p:cNvSpPr>
                  <a:spLocks/>
                </p:cNvSpPr>
                <p:nvPr/>
              </p:nvSpPr>
              <p:spPr bwMode="auto">
                <a:xfrm>
                  <a:off x="5494349" y="5668982"/>
                  <a:ext cx="217488" cy="95250"/>
                </a:xfrm>
                <a:custGeom>
                  <a:avLst/>
                  <a:gdLst>
                    <a:gd name="T0" fmla="*/ 31 w 97"/>
                    <a:gd name="T1" fmla="*/ 6 h 43"/>
                    <a:gd name="T2" fmla="*/ 97 w 97"/>
                    <a:gd name="T3" fmla="*/ 4 h 43"/>
                    <a:gd name="T4" fmla="*/ 97 w 97"/>
                    <a:gd name="T5" fmla="*/ 10 h 43"/>
                    <a:gd name="T6" fmla="*/ 97 w 97"/>
                    <a:gd name="T7" fmla="*/ 42 h 43"/>
                    <a:gd name="T8" fmla="*/ 14 w 97"/>
                    <a:gd name="T9" fmla="*/ 41 h 43"/>
                    <a:gd name="T10" fmla="*/ 15 w 97"/>
                    <a:gd name="T11" fmla="*/ 15 h 43"/>
                    <a:gd name="T12" fmla="*/ 31 w 97"/>
                    <a:gd name="T13" fmla="*/ 6 h 43"/>
                  </a:gdLst>
                  <a:ahLst/>
                  <a:cxnLst>
                    <a:cxn ang="0">
                      <a:pos x="T0" y="T1"/>
                    </a:cxn>
                    <a:cxn ang="0">
                      <a:pos x="T2" y="T3"/>
                    </a:cxn>
                    <a:cxn ang="0">
                      <a:pos x="T4" y="T5"/>
                    </a:cxn>
                    <a:cxn ang="0">
                      <a:pos x="T6" y="T7"/>
                    </a:cxn>
                    <a:cxn ang="0">
                      <a:pos x="T8" y="T9"/>
                    </a:cxn>
                    <a:cxn ang="0">
                      <a:pos x="T10" y="T11"/>
                    </a:cxn>
                    <a:cxn ang="0">
                      <a:pos x="T12" y="T13"/>
                    </a:cxn>
                  </a:cxnLst>
                  <a:rect l="0" t="0" r="r" b="b"/>
                  <a:pathLst>
                    <a:path w="97" h="43">
                      <a:moveTo>
                        <a:pt x="31" y="6"/>
                      </a:moveTo>
                      <a:cubicBezTo>
                        <a:pt x="52" y="0"/>
                        <a:pt x="75" y="5"/>
                        <a:pt x="97" y="4"/>
                      </a:cubicBezTo>
                      <a:cubicBezTo>
                        <a:pt x="97" y="6"/>
                        <a:pt x="97" y="9"/>
                        <a:pt x="97" y="10"/>
                      </a:cubicBezTo>
                      <a:cubicBezTo>
                        <a:pt x="97" y="21"/>
                        <a:pt x="97" y="31"/>
                        <a:pt x="97" y="42"/>
                      </a:cubicBezTo>
                      <a:cubicBezTo>
                        <a:pt x="69" y="41"/>
                        <a:pt x="42" y="43"/>
                        <a:pt x="14" y="41"/>
                      </a:cubicBezTo>
                      <a:cubicBezTo>
                        <a:pt x="0" y="39"/>
                        <a:pt x="3" y="20"/>
                        <a:pt x="15" y="15"/>
                      </a:cubicBezTo>
                      <a:cubicBezTo>
                        <a:pt x="20" y="12"/>
                        <a:pt x="25" y="9"/>
                        <a:pt x="31" y="6"/>
                      </a:cubicBezTo>
                      <a:close/>
                    </a:path>
                  </a:pathLst>
                </a:custGeom>
                <a:solidFill>
                  <a:srgbClr val="704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6570" name="Freeform 448"/>
                <p:cNvSpPr>
                  <a:spLocks/>
                </p:cNvSpPr>
                <p:nvPr/>
              </p:nvSpPr>
              <p:spPr bwMode="auto">
                <a:xfrm>
                  <a:off x="5792800" y="5673744"/>
                  <a:ext cx="207963" cy="88900"/>
                </a:xfrm>
                <a:custGeom>
                  <a:avLst/>
                  <a:gdLst>
                    <a:gd name="T0" fmla="*/ 0 w 93"/>
                    <a:gd name="T1" fmla="*/ 2 h 40"/>
                    <a:gd name="T2" fmla="*/ 60 w 93"/>
                    <a:gd name="T3" fmla="*/ 1 h 40"/>
                    <a:gd name="T4" fmla="*/ 93 w 93"/>
                    <a:gd name="T5" fmla="*/ 22 h 40"/>
                    <a:gd name="T6" fmla="*/ 90 w 93"/>
                    <a:gd name="T7" fmla="*/ 35 h 40"/>
                    <a:gd name="T8" fmla="*/ 72 w 93"/>
                    <a:gd name="T9" fmla="*/ 40 h 40"/>
                    <a:gd name="T10" fmla="*/ 0 w 93"/>
                    <a:gd name="T11" fmla="*/ 40 h 40"/>
                    <a:gd name="T12" fmla="*/ 0 w 93"/>
                    <a:gd name="T13" fmla="*/ 2 h 40"/>
                  </a:gdLst>
                  <a:ahLst/>
                  <a:cxnLst>
                    <a:cxn ang="0">
                      <a:pos x="T0" y="T1"/>
                    </a:cxn>
                    <a:cxn ang="0">
                      <a:pos x="T2" y="T3"/>
                    </a:cxn>
                    <a:cxn ang="0">
                      <a:pos x="T4" y="T5"/>
                    </a:cxn>
                    <a:cxn ang="0">
                      <a:pos x="T6" y="T7"/>
                    </a:cxn>
                    <a:cxn ang="0">
                      <a:pos x="T8" y="T9"/>
                    </a:cxn>
                    <a:cxn ang="0">
                      <a:pos x="T10" y="T11"/>
                    </a:cxn>
                    <a:cxn ang="0">
                      <a:pos x="T12" y="T13"/>
                    </a:cxn>
                  </a:cxnLst>
                  <a:rect l="0" t="0" r="r" b="b"/>
                  <a:pathLst>
                    <a:path w="93" h="40">
                      <a:moveTo>
                        <a:pt x="0" y="2"/>
                      </a:moveTo>
                      <a:cubicBezTo>
                        <a:pt x="20" y="1"/>
                        <a:pt x="40" y="0"/>
                        <a:pt x="60" y="1"/>
                      </a:cubicBezTo>
                      <a:cubicBezTo>
                        <a:pt x="72" y="6"/>
                        <a:pt x="83" y="14"/>
                        <a:pt x="93" y="22"/>
                      </a:cubicBezTo>
                      <a:cubicBezTo>
                        <a:pt x="93" y="26"/>
                        <a:pt x="91" y="31"/>
                        <a:pt x="90" y="35"/>
                      </a:cubicBezTo>
                      <a:cubicBezTo>
                        <a:pt x="85" y="40"/>
                        <a:pt x="78" y="39"/>
                        <a:pt x="72" y="40"/>
                      </a:cubicBezTo>
                      <a:cubicBezTo>
                        <a:pt x="48" y="40"/>
                        <a:pt x="24" y="40"/>
                        <a:pt x="0" y="40"/>
                      </a:cubicBezTo>
                      <a:cubicBezTo>
                        <a:pt x="0" y="27"/>
                        <a:pt x="0" y="14"/>
                        <a:pt x="0" y="2"/>
                      </a:cubicBezTo>
                      <a:close/>
                    </a:path>
                  </a:pathLst>
                </a:custGeom>
                <a:solidFill>
                  <a:srgbClr val="7047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61" name="Freeform 360"/>
                <p:cNvSpPr>
                  <a:spLocks/>
                </p:cNvSpPr>
                <p:nvPr/>
              </p:nvSpPr>
              <p:spPr bwMode="auto">
                <a:xfrm>
                  <a:off x="5576899" y="3676662"/>
                  <a:ext cx="141288" cy="515939"/>
                </a:xfrm>
                <a:custGeom>
                  <a:avLst/>
                  <a:gdLst>
                    <a:gd name="T0" fmla="*/ 6 w 61"/>
                    <a:gd name="T1" fmla="*/ 42 h 228"/>
                    <a:gd name="T2" fmla="*/ 40 w 61"/>
                    <a:gd name="T3" fmla="*/ 0 h 228"/>
                    <a:gd name="T4" fmla="*/ 61 w 61"/>
                    <a:gd name="T5" fmla="*/ 228 h 228"/>
                    <a:gd name="T6" fmla="*/ 35 w 61"/>
                    <a:gd name="T7" fmla="*/ 157 h 228"/>
                    <a:gd name="T8" fmla="*/ 5 w 61"/>
                    <a:gd name="T9" fmla="*/ 68 h 228"/>
                    <a:gd name="T10" fmla="*/ 6 w 61"/>
                    <a:gd name="T11" fmla="*/ 42 h 228"/>
                    <a:gd name="connsiteX0" fmla="*/ 638 w 9654"/>
                    <a:gd name="connsiteY0" fmla="*/ 1842 h 10000"/>
                    <a:gd name="connsiteX1" fmla="*/ 6211 w 9654"/>
                    <a:gd name="connsiteY1" fmla="*/ 0 h 10000"/>
                    <a:gd name="connsiteX2" fmla="*/ 9654 w 9654"/>
                    <a:gd name="connsiteY2" fmla="*/ 10000 h 10000"/>
                    <a:gd name="connsiteX3" fmla="*/ 5392 w 9654"/>
                    <a:gd name="connsiteY3" fmla="*/ 6886 h 10000"/>
                    <a:gd name="connsiteX4" fmla="*/ 474 w 9654"/>
                    <a:gd name="connsiteY4" fmla="*/ 2982 h 10000"/>
                    <a:gd name="connsiteX5" fmla="*/ 638 w 9654"/>
                    <a:gd name="connsiteY5" fmla="*/ 1842 h 10000"/>
                    <a:gd name="connsiteX0" fmla="*/ 661 w 10723"/>
                    <a:gd name="connsiteY0" fmla="*/ 1842 h 10140"/>
                    <a:gd name="connsiteX1" fmla="*/ 6434 w 10723"/>
                    <a:gd name="connsiteY1" fmla="*/ 0 h 10140"/>
                    <a:gd name="connsiteX2" fmla="*/ 10723 w 10723"/>
                    <a:gd name="connsiteY2" fmla="*/ 10140 h 10140"/>
                    <a:gd name="connsiteX3" fmla="*/ 5585 w 10723"/>
                    <a:gd name="connsiteY3" fmla="*/ 6886 h 10140"/>
                    <a:gd name="connsiteX4" fmla="*/ 491 w 10723"/>
                    <a:gd name="connsiteY4" fmla="*/ 2982 h 10140"/>
                    <a:gd name="connsiteX5" fmla="*/ 661 w 10723"/>
                    <a:gd name="connsiteY5" fmla="*/ 1842 h 10140"/>
                    <a:gd name="connsiteX0" fmla="*/ 661 w 10723"/>
                    <a:gd name="connsiteY0" fmla="*/ 1842 h 10140"/>
                    <a:gd name="connsiteX1" fmla="*/ 6434 w 10723"/>
                    <a:gd name="connsiteY1" fmla="*/ 0 h 10140"/>
                    <a:gd name="connsiteX2" fmla="*/ 10723 w 10723"/>
                    <a:gd name="connsiteY2" fmla="*/ 10140 h 10140"/>
                    <a:gd name="connsiteX3" fmla="*/ 5585 w 10723"/>
                    <a:gd name="connsiteY3" fmla="*/ 6886 h 10140"/>
                    <a:gd name="connsiteX4" fmla="*/ 491 w 10723"/>
                    <a:gd name="connsiteY4" fmla="*/ 2982 h 10140"/>
                    <a:gd name="connsiteX5" fmla="*/ 661 w 10723"/>
                    <a:gd name="connsiteY5" fmla="*/ 1842 h 1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3" h="10140">
                      <a:moveTo>
                        <a:pt x="661" y="1842"/>
                      </a:moveTo>
                      <a:cubicBezTo>
                        <a:pt x="2359" y="1184"/>
                        <a:pt x="4226" y="570"/>
                        <a:pt x="6434" y="0"/>
                      </a:cubicBezTo>
                      <a:cubicBezTo>
                        <a:pt x="7453" y="3333"/>
                        <a:pt x="10788" y="7976"/>
                        <a:pt x="10723" y="10140"/>
                      </a:cubicBezTo>
                      <a:cubicBezTo>
                        <a:pt x="8346" y="9219"/>
                        <a:pt x="7113" y="7939"/>
                        <a:pt x="5585" y="6886"/>
                      </a:cubicBezTo>
                      <a:cubicBezTo>
                        <a:pt x="3547" y="5614"/>
                        <a:pt x="2019" y="4298"/>
                        <a:pt x="491" y="2982"/>
                      </a:cubicBezTo>
                      <a:cubicBezTo>
                        <a:pt x="-19" y="2588"/>
                        <a:pt x="-358" y="2149"/>
                        <a:pt x="661" y="1842"/>
                      </a:cubicBezTo>
                      <a:close/>
                    </a:path>
                  </a:pathLst>
                </a:custGeom>
                <a:solidFill>
                  <a:srgbClr val="ECE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62" name="Freeform 361"/>
                <p:cNvSpPr>
                  <a:spLocks/>
                </p:cNvSpPr>
                <p:nvPr/>
              </p:nvSpPr>
              <p:spPr bwMode="auto">
                <a:xfrm>
                  <a:off x="5803912" y="3681425"/>
                  <a:ext cx="155575" cy="528639"/>
                </a:xfrm>
                <a:custGeom>
                  <a:avLst/>
                  <a:gdLst>
                    <a:gd name="T0" fmla="*/ 22 w 60"/>
                    <a:gd name="T1" fmla="*/ 0 h 236"/>
                    <a:gd name="T2" fmla="*/ 60 w 60"/>
                    <a:gd name="T3" fmla="*/ 51 h 236"/>
                    <a:gd name="T4" fmla="*/ 54 w 60"/>
                    <a:gd name="T5" fmla="*/ 79 h 236"/>
                    <a:gd name="T6" fmla="*/ 25 w 60"/>
                    <a:gd name="T7" fmla="*/ 163 h 236"/>
                    <a:gd name="T8" fmla="*/ 0 w 60"/>
                    <a:gd name="T9" fmla="*/ 236 h 236"/>
                    <a:gd name="T10" fmla="*/ 22 w 60"/>
                    <a:gd name="T11" fmla="*/ 0 h 236"/>
                    <a:gd name="connsiteX0" fmla="*/ 3667 w 10000"/>
                    <a:gd name="connsiteY0" fmla="*/ 0 h 10000"/>
                    <a:gd name="connsiteX1" fmla="*/ 10000 w 10000"/>
                    <a:gd name="connsiteY1" fmla="*/ 2161 h 10000"/>
                    <a:gd name="connsiteX2" fmla="*/ 9000 w 10000"/>
                    <a:gd name="connsiteY2" fmla="*/ 3347 h 10000"/>
                    <a:gd name="connsiteX3" fmla="*/ 4167 w 10000"/>
                    <a:gd name="connsiteY3" fmla="*/ 6907 h 10000"/>
                    <a:gd name="connsiteX4" fmla="*/ 0 w 10000"/>
                    <a:gd name="connsiteY4" fmla="*/ 10000 h 10000"/>
                    <a:gd name="connsiteX5" fmla="*/ 3667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667" y="0"/>
                      </a:moveTo>
                      <a:cubicBezTo>
                        <a:pt x="6000" y="720"/>
                        <a:pt x="8333" y="1398"/>
                        <a:pt x="10000" y="2161"/>
                      </a:cubicBezTo>
                      <a:cubicBezTo>
                        <a:pt x="10000" y="2585"/>
                        <a:pt x="9500" y="2966"/>
                        <a:pt x="9000" y="3347"/>
                      </a:cubicBezTo>
                      <a:cubicBezTo>
                        <a:pt x="7167" y="4534"/>
                        <a:pt x="6167" y="5763"/>
                        <a:pt x="4167" y="6907"/>
                      </a:cubicBezTo>
                      <a:cubicBezTo>
                        <a:pt x="2667" y="7924"/>
                        <a:pt x="2167" y="9025"/>
                        <a:pt x="0" y="10000"/>
                      </a:cubicBezTo>
                      <a:cubicBezTo>
                        <a:pt x="461" y="6653"/>
                        <a:pt x="2500" y="3347"/>
                        <a:pt x="3667" y="0"/>
                      </a:cubicBezTo>
                      <a:close/>
                    </a:path>
                  </a:pathLst>
                </a:custGeom>
                <a:solidFill>
                  <a:srgbClr val="ECE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grpSp>
      <p:pic>
        <p:nvPicPr>
          <p:cNvPr id="5" name="Picture 4"/>
          <p:cNvPicPr>
            <a:picLocks noChangeAspect="1"/>
          </p:cNvPicPr>
          <p:nvPr/>
        </p:nvPicPr>
        <p:blipFill>
          <a:blip r:embed="rId2"/>
          <a:stretch>
            <a:fillRect/>
          </a:stretch>
        </p:blipFill>
        <p:spPr>
          <a:xfrm>
            <a:off x="5417006" y="781167"/>
            <a:ext cx="926672" cy="920576"/>
          </a:xfrm>
          <a:prstGeom prst="rect">
            <a:avLst/>
          </a:prstGeom>
        </p:spPr>
      </p:pic>
    </p:spTree>
    <p:extLst>
      <p:ext uri="{BB962C8B-B14F-4D97-AF65-F5344CB8AC3E}">
        <p14:creationId xmlns:p14="http://schemas.microsoft.com/office/powerpoint/2010/main" val="18845511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7400" y="1304347"/>
            <a:ext cx="6324600" cy="2146424"/>
          </a:xfrm>
        </p:spPr>
        <p:txBody>
          <a:bodyPr/>
          <a:lstStyle/>
          <a:p>
            <a:r>
              <a:rPr lang="vi-VN" sz="2400"/>
              <a:t>Sơ đồ tổng quan quản lý rủi ro trong dự án</a:t>
            </a:r>
          </a:p>
        </p:txBody>
      </p:sp>
      <p:pic>
        <p:nvPicPr>
          <p:cNvPr id="24" name="Picture 23"/>
          <p:cNvPicPr>
            <a:picLocks noChangeAspect="1"/>
          </p:cNvPicPr>
          <p:nvPr/>
        </p:nvPicPr>
        <p:blipFill>
          <a:blip r:embed="rId2"/>
          <a:stretch>
            <a:fillRect/>
          </a:stretch>
        </p:blipFill>
        <p:spPr>
          <a:xfrm>
            <a:off x="1219201" y="0"/>
            <a:ext cx="4767942" cy="6683752"/>
          </a:xfrm>
          <a:prstGeom prst="rect">
            <a:avLst/>
          </a:prstGeom>
        </p:spPr>
      </p:pic>
    </p:spTree>
    <p:extLst>
      <p:ext uri="{BB962C8B-B14F-4D97-AF65-F5344CB8AC3E}">
        <p14:creationId xmlns:p14="http://schemas.microsoft.com/office/powerpoint/2010/main" val="319732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8" name="TextBox 7"/>
          <p:cNvSpPr txBox="1"/>
          <p:nvPr/>
        </p:nvSpPr>
        <p:spPr>
          <a:xfrm>
            <a:off x="2840238" y="3260754"/>
            <a:ext cx="6511526" cy="584775"/>
          </a:xfrm>
          <a:prstGeom prst="rect">
            <a:avLst/>
          </a:prstGeom>
          <a:noFill/>
        </p:spPr>
        <p:txBody>
          <a:bodyPr wrap="none" rtlCol="0" anchor="ctr">
            <a:spAutoFit/>
          </a:bodyPr>
          <a:lstStyle/>
          <a:p>
            <a:pPr algn="ctr"/>
            <a:r>
              <a:rPr lang="en-US" sz="3200" b="1">
                <a:solidFill>
                  <a:schemeClr val="bg1"/>
                </a:solidFill>
              </a:rPr>
              <a:t>11.1. Lên kế hoạch quản lý rủi ro</a:t>
            </a:r>
            <a:endParaRPr lang="vi-VN" sz="3200" b="1">
              <a:solidFill>
                <a:schemeClr val="bg1"/>
              </a:solidFill>
              <a:latin typeface="Lato"/>
            </a:endParaRPr>
          </a:p>
        </p:txBody>
      </p:sp>
    </p:spTree>
    <p:extLst>
      <p:ext uri="{BB962C8B-B14F-4D97-AF65-F5344CB8AC3E}">
        <p14:creationId xmlns:p14="http://schemas.microsoft.com/office/powerpoint/2010/main" val="277302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a:xfrm>
            <a:off x="1524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 name="TextBox 2"/>
          <p:cNvSpPr txBox="1"/>
          <p:nvPr/>
        </p:nvSpPr>
        <p:spPr>
          <a:xfrm>
            <a:off x="4900804" y="2929431"/>
            <a:ext cx="2390398" cy="646331"/>
          </a:xfrm>
          <a:prstGeom prst="rect">
            <a:avLst/>
          </a:prstGeom>
          <a:noFill/>
        </p:spPr>
        <p:txBody>
          <a:bodyPr wrap="none" rtlCol="0" anchor="ctr">
            <a:spAutoFit/>
          </a:bodyPr>
          <a:lstStyle/>
          <a:p>
            <a:pPr algn="ctr"/>
            <a:r>
              <a:rPr lang="en-US" sz="3600" b="1" smtClean="0">
                <a:solidFill>
                  <a:srgbClr val="72C4B6"/>
                </a:solidFill>
                <a:latin typeface="Lato"/>
              </a:rPr>
              <a:t>Khái niệm</a:t>
            </a:r>
            <a:endParaRPr lang="vi-VN" sz="3600" b="1">
              <a:solidFill>
                <a:srgbClr val="575C62"/>
              </a:solidFill>
              <a:latin typeface="Lato"/>
            </a:endParaRPr>
          </a:p>
        </p:txBody>
      </p:sp>
      <p:sp>
        <p:nvSpPr>
          <p:cNvPr id="4" name="TextBox 3"/>
          <p:cNvSpPr txBox="1"/>
          <p:nvPr/>
        </p:nvSpPr>
        <p:spPr>
          <a:xfrm>
            <a:off x="1524000" y="3777704"/>
            <a:ext cx="9144000" cy="1938992"/>
          </a:xfrm>
          <a:prstGeom prst="rect">
            <a:avLst/>
          </a:prstGeom>
          <a:noFill/>
        </p:spPr>
        <p:txBody>
          <a:bodyPr wrap="square" rtlCol="0">
            <a:spAutoFit/>
          </a:bodyPr>
          <a:lstStyle/>
          <a:p>
            <a:pPr algn="ctr"/>
            <a:r>
              <a:rPr lang="vi-VN" sz="2000">
                <a:solidFill>
                  <a:srgbClr val="575C62"/>
                </a:solidFill>
                <a:ea typeface="Lato Light" panose="020F0502020204030203" pitchFamily="34" charset="0"/>
                <a:cs typeface="Lato Light" panose="020F0502020204030203" pitchFamily="34" charset="0"/>
              </a:rPr>
              <a:t>Là quy trình xác định làm thế nào để tiến hành các hoạt động quản lý rủi ro cho một dự án. Lợi ích trong quy trình là nó đảm bảo rằng mức độ, loại và tầm nhìn của quản lý rủi ro là tương xứng với cả những rủi ro và tầm quan trọng của dự án để tổ chức. Kế hoạch quản lý rủi ro là quan trọng để giao tiếp và có được thỏa thuận hỗ trợ của tất cả các bên liên quan nhằm đảm bảo quá trình quản lý rủi ro được hỗ trợ và thực hiện có hiệu quả trong suốt vòng đời của dự án.</a:t>
            </a:r>
          </a:p>
        </p:txBody>
      </p:sp>
    </p:spTree>
    <p:extLst>
      <p:ext uri="{BB962C8B-B14F-4D97-AF65-F5344CB8AC3E}">
        <p14:creationId xmlns:p14="http://schemas.microsoft.com/office/powerpoint/2010/main" val="160779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0566"/>
            <a:ext cx="10515600" cy="473506"/>
          </a:xfrm>
        </p:spPr>
        <p:txBody>
          <a:bodyPr wrap="square">
            <a:noAutofit/>
          </a:bodyPr>
          <a:lstStyle/>
          <a:p>
            <a:r>
              <a:rPr lang="vi-VN" sz="2000" b="1"/>
              <a:t>Sơ đồ lên kế hoạch quản lý rủi ro: yếu tố đầu vào, công cụ và kỹ thuật, yếu tố đầu ra</a:t>
            </a:r>
            <a:endParaRPr lang="vi-VN" sz="2000"/>
          </a:p>
        </p:txBody>
      </p:sp>
      <p:pic>
        <p:nvPicPr>
          <p:cNvPr id="3" name="Picture 2"/>
          <p:cNvPicPr>
            <a:picLocks noChangeAspect="1"/>
          </p:cNvPicPr>
          <p:nvPr/>
        </p:nvPicPr>
        <p:blipFill>
          <a:blip r:embed="rId2"/>
          <a:stretch>
            <a:fillRect/>
          </a:stretch>
        </p:blipFill>
        <p:spPr>
          <a:xfrm>
            <a:off x="1297142" y="1654073"/>
            <a:ext cx="9597716" cy="3549854"/>
          </a:xfrm>
          <a:prstGeom prst="rect">
            <a:avLst/>
          </a:prstGeom>
        </p:spPr>
      </p:pic>
    </p:spTree>
    <p:extLst>
      <p:ext uri="{BB962C8B-B14F-4D97-AF65-F5344CB8AC3E}">
        <p14:creationId xmlns:p14="http://schemas.microsoft.com/office/powerpoint/2010/main" val="1103326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63794"/>
            <a:ext cx="10515600" cy="473506"/>
          </a:xfrm>
        </p:spPr>
        <p:txBody>
          <a:bodyPr wrap="square">
            <a:noAutofit/>
          </a:bodyPr>
          <a:lstStyle/>
          <a:p>
            <a:r>
              <a:rPr lang="vi-VN" sz="2000" b="1"/>
              <a:t>Sơ đồ luồng dữ liệu trong quá trình lên kế hoạch quản lý rủi ro</a:t>
            </a:r>
            <a:endParaRPr lang="vi-VN" sz="2000"/>
          </a:p>
        </p:txBody>
      </p:sp>
      <p:pic>
        <p:nvPicPr>
          <p:cNvPr id="4" name="Picture 3"/>
          <p:cNvPicPr>
            <a:picLocks noChangeAspect="1"/>
          </p:cNvPicPr>
          <p:nvPr/>
        </p:nvPicPr>
        <p:blipFill>
          <a:blip r:embed="rId2"/>
          <a:stretch>
            <a:fillRect/>
          </a:stretch>
        </p:blipFill>
        <p:spPr>
          <a:xfrm>
            <a:off x="1589315" y="985368"/>
            <a:ext cx="9013370" cy="4887264"/>
          </a:xfrm>
          <a:prstGeom prst="rect">
            <a:avLst/>
          </a:prstGeom>
        </p:spPr>
      </p:pic>
    </p:spTree>
    <p:extLst>
      <p:ext uri="{BB962C8B-B14F-4D97-AF65-F5344CB8AC3E}">
        <p14:creationId xmlns:p14="http://schemas.microsoft.com/office/powerpoint/2010/main" val="33698997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Design">
  <a:themeElements>
    <a:clrScheme name="Custom 4">
      <a:dk1>
        <a:srgbClr val="575C62"/>
      </a:dk1>
      <a:lt1>
        <a:sysClr val="window" lastClr="FFFFFF"/>
      </a:lt1>
      <a:dk2>
        <a:srgbClr val="44546A"/>
      </a:dk2>
      <a:lt2>
        <a:srgbClr val="E7E6E6"/>
      </a:lt2>
      <a:accent1>
        <a:srgbClr val="72C4B6"/>
      </a:accent1>
      <a:accent2>
        <a:srgbClr val="9EC9D0"/>
      </a:accent2>
      <a:accent3>
        <a:srgbClr val="5E337B"/>
      </a:accent3>
      <a:accent4>
        <a:srgbClr val="EF292A"/>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Theme">
  <a:themeElements>
    <a:clrScheme name="Custom 4">
      <a:dk1>
        <a:srgbClr val="575C62"/>
      </a:dk1>
      <a:lt1>
        <a:sysClr val="window" lastClr="FFFFFF"/>
      </a:lt1>
      <a:dk2>
        <a:srgbClr val="44546A"/>
      </a:dk2>
      <a:lt2>
        <a:srgbClr val="E7E6E6"/>
      </a:lt2>
      <a:accent1>
        <a:srgbClr val="72C4B6"/>
      </a:accent1>
      <a:accent2>
        <a:srgbClr val="9EC9D0"/>
      </a:accent2>
      <a:accent3>
        <a:srgbClr val="5E337B"/>
      </a:accent3>
      <a:accent4>
        <a:srgbClr val="EF292A"/>
      </a:accent4>
      <a:accent5>
        <a:srgbClr val="4472C4"/>
      </a:accent5>
      <a:accent6>
        <a:srgbClr val="70AD47"/>
      </a:accent6>
      <a:hlink>
        <a:srgbClr val="0563C1"/>
      </a:hlink>
      <a:folHlink>
        <a:srgbClr val="954F72"/>
      </a:folHlink>
    </a:clrScheme>
    <a:fontScheme name="Lato">
      <a:majorFont>
        <a:latin typeface="Lato"/>
        <a:ea typeface=""/>
        <a:cs typeface=""/>
      </a:majorFont>
      <a:minorFont>
        <a:latin typeface="La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alpha val="47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trucquan.blogspot.com">
  <a:themeElements>
    <a:clrScheme name="Business Growth - Light Version">
      <a:dk1>
        <a:srgbClr val="737572"/>
      </a:dk1>
      <a:lt1>
        <a:sysClr val="window" lastClr="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3538</TotalTime>
  <Words>7453</Words>
  <Application>Microsoft Office PowerPoint</Application>
  <PresentationFormat>Widescreen</PresentationFormat>
  <Paragraphs>345</Paragraphs>
  <Slides>49</Slides>
  <Notes>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49</vt:i4>
      </vt:variant>
    </vt:vector>
  </HeadingPairs>
  <TitlesOfParts>
    <vt:vector size="63" baseType="lpstr">
      <vt:lpstr>Arial</vt:lpstr>
      <vt:lpstr>Calibri</vt:lpstr>
      <vt:lpstr>Calibri Light</vt:lpstr>
      <vt:lpstr>Clear Sans</vt:lpstr>
      <vt:lpstr>Coolvetica Rg</vt:lpstr>
      <vt:lpstr>Lato</vt:lpstr>
      <vt:lpstr>Lato Light</vt:lpstr>
      <vt:lpstr>Open Sans</vt:lpstr>
      <vt:lpstr>Roboto</vt:lpstr>
      <vt:lpstr>Roboto Black</vt:lpstr>
      <vt:lpstr>Roboto Light</vt:lpstr>
      <vt:lpstr>Custom Design</vt:lpstr>
      <vt:lpstr>12_Office Theme</vt:lpstr>
      <vt:lpstr>slidetrucquan.blogspot.com</vt:lpstr>
      <vt:lpstr>PowerPoint Presentation</vt:lpstr>
      <vt:lpstr>PowerPoint Presentation</vt:lpstr>
      <vt:lpstr>PowerPoint Presentation</vt:lpstr>
      <vt:lpstr>PowerPoint Presentation</vt:lpstr>
      <vt:lpstr>Sơ đồ tổng quan quản lý rủi ro trong dự án</vt:lpstr>
      <vt:lpstr>PowerPoint Presentation</vt:lpstr>
      <vt:lpstr>PowerPoint Presentation</vt:lpstr>
      <vt:lpstr>Sơ đồ lên kế hoạch quản lý rủi ro: yếu tố đầu vào, công cụ và kỹ thuật, yếu tố đầu ra</vt:lpstr>
      <vt:lpstr>Sơ đồ luồng dữ liệu trong quá trình lên kế hoạch quản lý rủi ro</vt:lpstr>
      <vt:lpstr>Yếu tố đầu vào – Inputs</vt:lpstr>
      <vt:lpstr>Công cụ và kỹ thuật - Tools and Techniques</vt:lpstr>
      <vt:lpstr>Yếu tố đầu ra – Outputs</vt:lpstr>
      <vt:lpstr>PowerPoint Presentation</vt:lpstr>
      <vt:lpstr>PowerPoint Presentation</vt:lpstr>
      <vt:lpstr>Sơ đồ nhận diện rủi ro: yếu tố đầu vào, công cụ và kỹ thuật, yếu tố đầu ra</vt:lpstr>
      <vt:lpstr>Sơ đồ luồng dữ liệu trong quá trình nhận diện dữ liệu rủi ro</vt:lpstr>
      <vt:lpstr>Yếu tố đầu vào – Inputs</vt:lpstr>
      <vt:lpstr>Công cụ và kỹ thuật - Tools and Techniques</vt:lpstr>
      <vt:lpstr>PowerPoint Presentation</vt:lpstr>
      <vt:lpstr>Yếu tố đầu ra – Outputs</vt:lpstr>
      <vt:lpstr>PowerPoint Presentation</vt:lpstr>
      <vt:lpstr>PowerPoint Presentation</vt:lpstr>
      <vt:lpstr>Sơ đồ phân tích rủi ro định tính: yếu tố đầu vào, công cụ và kỹ thuật, yếu tố đầu ra</vt:lpstr>
      <vt:lpstr>Sơ đồ luồng dữ liệu quá trình thực hiện phân tích rủi ro định tính</vt:lpstr>
      <vt:lpstr>Yếu tố đầu vào – Inputs</vt:lpstr>
      <vt:lpstr>Công cụ và kỹ thuật - Tools and Techniques</vt:lpstr>
      <vt:lpstr>Yếu tố đầu ra – Outputs</vt:lpstr>
      <vt:lpstr>PowerPoint Presentation</vt:lpstr>
      <vt:lpstr>PowerPoint Presentation</vt:lpstr>
      <vt:lpstr>Sơ đồ phân tích rủi ro định lượng: yếu tố đầu vào, công cụ và kỹ thuật, yếu tố đầu ra</vt:lpstr>
      <vt:lpstr>Sơ đồ luồng dữ liệu trong quá trình thực hiện phân tích rủi ro định lượng</vt:lpstr>
      <vt:lpstr>Yếu tố đầu vào – Inputs</vt:lpstr>
      <vt:lpstr>Công cụ và kỹ thuật - Tools and Techniques</vt:lpstr>
      <vt:lpstr>Yếu tố đầu ra – Outputs</vt:lpstr>
      <vt:lpstr>PowerPoint Presentation</vt:lpstr>
      <vt:lpstr>PowerPoint Presentation</vt:lpstr>
      <vt:lpstr>Sơ đồ lên kế hoạch ứng phó rủi ro: yếu tố đầu vào, công cụ và kỹ thuật, yếu tố đầu ra</vt:lpstr>
      <vt:lpstr>Sơ đồ luồng dữ liệu trong quá trình lên kế hoạch ứng phó rủi ro</vt:lpstr>
      <vt:lpstr>PowerPoint Presentation</vt:lpstr>
      <vt:lpstr>PowerPoint Presentation</vt:lpstr>
      <vt:lpstr>PowerPoint Presentation</vt:lpstr>
      <vt:lpstr>PowerPoint Presentation</vt:lpstr>
      <vt:lpstr>PowerPoint Presentation</vt:lpstr>
      <vt:lpstr>Sơ đồ kiểm soát các rủi ro: yếu tố đầu vào, công cụ và kỹ thuật, yếu tố đầu ra</vt:lpstr>
      <vt:lpstr>Sơ đồ luồng dữ liệu trong quá trình kiểm soát rủi ro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QuocThai NguyenTo</dc:creator>
  <cp:lastModifiedBy>A</cp:lastModifiedBy>
  <cp:revision>433</cp:revision>
  <dcterms:created xsi:type="dcterms:W3CDTF">2015-05-21T03:40:37Z</dcterms:created>
  <dcterms:modified xsi:type="dcterms:W3CDTF">2016-06-03T09:07:32Z</dcterms:modified>
</cp:coreProperties>
</file>